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58" r:id="rId5"/>
    <p:sldId id="257" r:id="rId6"/>
  </p:sldIdLst>
  <p:sldSz cx="6858000" cy="9144000" type="screen4x3"/>
  <p:notesSz cx="6669088" cy="9926638"/>
  <p:defaultTextStyle>
    <a:defPPr>
      <a:defRPr lang="nl-NL"/>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4" d="100"/>
          <a:sy n="124" d="100"/>
        </p:scale>
        <p:origin x="508" y="-340"/>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atin typeface="Arial" charset="0"/>
              </a:defRPr>
            </a:lvl1pPr>
          </a:lstStyle>
          <a:p>
            <a:pPr>
              <a:defRPr/>
            </a:pPr>
            <a:endParaRPr lang="nl-NL"/>
          </a:p>
        </p:txBody>
      </p:sp>
      <p:sp>
        <p:nvSpPr>
          <p:cNvPr id="3" name="Tijdelijke aanduiding voor datum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atin typeface="Arial" charset="0"/>
              </a:defRPr>
            </a:lvl1pPr>
          </a:lstStyle>
          <a:p>
            <a:pPr>
              <a:defRPr/>
            </a:pPr>
            <a:fld id="{DC264FEE-2085-4992-A9F2-64D6DC3F4EA5}" type="datetimeFigureOut">
              <a:rPr lang="nl-NL"/>
              <a:pPr>
                <a:defRPr/>
              </a:pPr>
              <a:t>30-1-2026</a:t>
            </a:fld>
            <a:endParaRPr lang="nl-NL"/>
          </a:p>
        </p:txBody>
      </p:sp>
      <p:sp>
        <p:nvSpPr>
          <p:cNvPr id="4" name="Tijdelijke aanduiding voor dia-afbeelding 3"/>
          <p:cNvSpPr>
            <a:spLocks noGrp="1" noRot="1" noChangeAspect="1"/>
          </p:cNvSpPr>
          <p:nvPr>
            <p:ph type="sldImg" idx="2"/>
          </p:nvPr>
        </p:nvSpPr>
        <p:spPr>
          <a:xfrm>
            <a:off x="1939925" y="744538"/>
            <a:ext cx="2789238" cy="3722687"/>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p:cNvSpPr>
            <a:spLocks noGrp="1"/>
          </p:cNvSpPr>
          <p:nvPr>
            <p:ph type="body" sz="quarter" idx="3"/>
          </p:nvPr>
        </p:nvSpPr>
        <p:spPr>
          <a:xfrm>
            <a:off x="666909" y="4715153"/>
            <a:ext cx="5335270" cy="4466987"/>
          </a:xfrm>
          <a:prstGeom prst="rect">
            <a:avLst/>
          </a:prstGeom>
        </p:spPr>
        <p:txBody>
          <a:bodyPr vert="horz" lIns="91440" tIns="45720" rIns="91440" bIns="45720" rtlCol="0">
            <a:normAutofit/>
          </a:bodyPr>
          <a:lstStyle/>
          <a:p>
            <a:pPr lvl="0"/>
            <a:r>
              <a:rPr lang="nl-NL" noProof="0"/>
              <a:t>Klik om de modelstijlen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atin typeface="Arial" charset="0"/>
              </a:defRPr>
            </a:lvl1pPr>
          </a:lstStyle>
          <a:p>
            <a:pPr>
              <a:defRPr/>
            </a:pPr>
            <a:endParaRPr lang="nl-NL"/>
          </a:p>
        </p:txBody>
      </p:sp>
      <p:sp>
        <p:nvSpPr>
          <p:cNvPr id="7" name="Tijdelijke aanduiding voor dianumm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atin typeface="Arial" charset="0"/>
              </a:defRPr>
            </a:lvl1pPr>
          </a:lstStyle>
          <a:p>
            <a:pPr>
              <a:defRPr/>
            </a:pPr>
            <a:fld id="{3D533C96-2FD1-428E-8F86-4D7C8DC4AE00}" type="slidenum">
              <a:rPr lang="nl-NL"/>
              <a:pPr>
                <a:defRPr/>
              </a:pPr>
              <a:t>‹#›</a:t>
            </a:fld>
            <a:endParaRPr lang="nl-NL"/>
          </a:p>
        </p:txBody>
      </p:sp>
    </p:spTree>
    <p:extLst>
      <p:ext uri="{BB962C8B-B14F-4D97-AF65-F5344CB8AC3E}">
        <p14:creationId xmlns:p14="http://schemas.microsoft.com/office/powerpoint/2010/main" val="32982391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15362"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15363" name="Tijdelijke aanduiding voor dia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60466A6-B97F-453C-A9E0-5B0ECD7A8E0A}" type="slidenum">
              <a:rPr lang="nl-NL" smtClean="0">
                <a:latin typeface="Arial" pitchFamily="34" charset="0"/>
              </a:rPr>
              <a:pPr/>
              <a:t>1</a:t>
            </a:fld>
            <a:endParaRPr lang="nl-NL">
              <a:latin typeface="Arial" pitchFamily="34" charset="0"/>
            </a:endParaRPr>
          </a:p>
        </p:txBody>
      </p:sp>
    </p:spTree>
    <p:extLst>
      <p:ext uri="{BB962C8B-B14F-4D97-AF65-F5344CB8AC3E}">
        <p14:creationId xmlns:p14="http://schemas.microsoft.com/office/powerpoint/2010/main" val="2142284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a:defRPr/>
            </a:pPr>
            <a:fld id="{3D533C96-2FD1-428E-8F86-4D7C8DC4AE00}" type="slidenum">
              <a:rPr lang="nl-NL" smtClean="0"/>
              <a:pPr>
                <a:defRPr/>
              </a:pPr>
              <a:t>2</a:t>
            </a:fld>
            <a:endParaRPr lang="nl-NL"/>
          </a:p>
        </p:txBody>
      </p:sp>
    </p:spTree>
    <p:extLst>
      <p:ext uri="{BB962C8B-B14F-4D97-AF65-F5344CB8AC3E}">
        <p14:creationId xmlns:p14="http://schemas.microsoft.com/office/powerpoint/2010/main" val="1347743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514350" y="2840038"/>
            <a:ext cx="5829300" cy="1960562"/>
          </a:xfrm>
        </p:spPr>
        <p:txBody>
          <a:bodyPr/>
          <a:lstStyle/>
          <a:p>
            <a:r>
              <a:rPr lang="nl-NL"/>
              <a:t>Klik om de stijl te bewerken</a:t>
            </a:r>
          </a:p>
        </p:txBody>
      </p:sp>
      <p:sp>
        <p:nvSpPr>
          <p:cNvPr id="3" name="Ondertitel 2"/>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9F02996E-FADA-4BEE-A1CC-2E39D6EA5F71}" type="slidenum">
              <a:rPr lang="nl-NL"/>
              <a:pPr>
                <a:defRPr/>
              </a:pPr>
              <a:t>‹#›</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DE4ED4F2-0463-49B3-8AB2-7793BBD406CE}" type="slidenum">
              <a:rPr lang="nl-NL"/>
              <a:pPr>
                <a:defRPr/>
              </a:pPr>
              <a:t>‹#›</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541338" y="5875338"/>
            <a:ext cx="5829300" cy="1816100"/>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928527F-530E-4361-B737-D7AB901B39EE}" type="slidenum">
              <a:rPr lang="nl-NL"/>
              <a:pPr>
                <a:defRPr/>
              </a:pPr>
              <a:t>‹#›</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2A8AA373-9239-429B-8032-2C285D9A4C86}" type="slidenum">
              <a:rPr lang="nl-NL"/>
              <a:pPr>
                <a:defRPr/>
              </a:pPr>
              <a:t>‹#›</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DE79D470-DC99-40D4-AFD1-DEE8D5F39805}" type="slidenum">
              <a:rPr lang="nl-NL"/>
              <a:pPr>
                <a:defRPr/>
              </a:pPr>
              <a:t>‹#›</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C0A3C3E9-2647-449A-8155-1FE4CB93A2F2}" type="slidenum">
              <a:rPr lang="nl-NL"/>
              <a:pPr>
                <a:defRPr/>
              </a:pPr>
              <a:t>‹#›</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AE43B2D4-B0BE-402E-85DB-4BFCF8B44F48}" type="slidenum">
              <a:rPr lang="nl-NL"/>
              <a:pPr>
                <a:defRPr/>
              </a:pPr>
              <a:t>‹#›</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342900" y="363538"/>
            <a:ext cx="2255838" cy="154940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1211C77-8957-4E58-8066-1C290A6D772A}" type="slidenum">
              <a:rPr lang="nl-NL"/>
              <a:pPr>
                <a:defRPr/>
              </a:pPr>
              <a:t>‹#›</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344613" y="6400800"/>
            <a:ext cx="4114800" cy="755650"/>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BF1B7F60-2BA5-47E5-A893-192AC3E30C45}" type="slidenum">
              <a:rPr lang="nl-NL"/>
              <a:pPr>
                <a:defRPr/>
              </a:pPr>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59A25BA3-24CA-4F59-9F87-320F24876BE4}" type="slidenum">
              <a:rPr lang="nl-NL"/>
              <a:pPr>
                <a:defRPr/>
              </a:pPr>
              <a:t>‹#›</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4972050" y="366713"/>
            <a:ext cx="1543050" cy="780097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342900" y="366713"/>
            <a:ext cx="4476750" cy="780097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36C8367E-006B-449E-8FF4-9866652B37B8}" type="slidenum">
              <a:rPr lang="nl-NL"/>
              <a:pPr>
                <a:defRPr/>
              </a:pPr>
              <a:t>‹#›</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42900" y="366713"/>
            <a:ext cx="61722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a:t>Klik om het opmaakprofiel te bewerken</a:t>
            </a:r>
          </a:p>
        </p:txBody>
      </p:sp>
      <p:sp>
        <p:nvSpPr>
          <p:cNvPr id="1027" name="Rectangle 3"/>
          <p:cNvSpPr>
            <a:spLocks noGrp="1" noChangeArrowheads="1"/>
          </p:cNvSpPr>
          <p:nvPr>
            <p:ph type="body" idx="1"/>
          </p:nvPr>
        </p:nvSpPr>
        <p:spPr bwMode="auto">
          <a:xfrm>
            <a:off x="342900" y="2133600"/>
            <a:ext cx="6172200" cy="6034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1028" name="Rectangle 4"/>
          <p:cNvSpPr>
            <a:spLocks noGrp="1" noChangeArrowheads="1"/>
          </p:cNvSpPr>
          <p:nvPr>
            <p:ph type="dt" sz="half" idx="2"/>
          </p:nvPr>
        </p:nvSpPr>
        <p:spPr bwMode="auto">
          <a:xfrm>
            <a:off x="342900" y="8326438"/>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nl-NL"/>
          </a:p>
        </p:txBody>
      </p:sp>
      <p:sp>
        <p:nvSpPr>
          <p:cNvPr id="1029" name="Rectangle 5"/>
          <p:cNvSpPr>
            <a:spLocks noGrp="1" noChangeArrowheads="1"/>
          </p:cNvSpPr>
          <p:nvPr>
            <p:ph type="ftr" sz="quarter" idx="3"/>
          </p:nvPr>
        </p:nvSpPr>
        <p:spPr bwMode="auto">
          <a:xfrm>
            <a:off x="2343150" y="8326438"/>
            <a:ext cx="21717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nl-NL"/>
          </a:p>
        </p:txBody>
      </p:sp>
      <p:sp>
        <p:nvSpPr>
          <p:cNvPr id="1030" name="Rectangle 6"/>
          <p:cNvSpPr>
            <a:spLocks noGrp="1" noChangeArrowheads="1"/>
          </p:cNvSpPr>
          <p:nvPr>
            <p:ph type="sldNum" sz="quarter" idx="4"/>
          </p:nvPr>
        </p:nvSpPr>
        <p:spPr bwMode="auto">
          <a:xfrm>
            <a:off x="4914900" y="8326438"/>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F5A4483B-FF7C-4DFE-B782-5C83CB08A022}" type="slidenum">
              <a:rPr lang="nl-NL"/>
              <a:pPr>
                <a:defRPr/>
              </a:pPr>
              <a:t>‹#›</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mailto:Gerard.vanleeuwen@hu.n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5" descr="http://www.theodora.com/wfb/photos/china/temple_of_heaven_beijing_china_photo_gov.jpg"/>
          <p:cNvPicPr>
            <a:picLocks noChangeAspect="1" noChangeArrowheads="1"/>
          </p:cNvPicPr>
          <p:nvPr/>
        </p:nvPicPr>
        <p:blipFill>
          <a:blip r:embed="rId3" cstate="print"/>
          <a:srcRect l="25748" b="92741"/>
          <a:stretch>
            <a:fillRect/>
          </a:stretch>
        </p:blipFill>
        <p:spPr bwMode="auto">
          <a:xfrm>
            <a:off x="0" y="0"/>
            <a:ext cx="6858000" cy="1166813"/>
          </a:xfrm>
          <a:prstGeom prst="rect">
            <a:avLst/>
          </a:prstGeom>
          <a:noFill/>
          <a:ln w="9525">
            <a:noFill/>
            <a:miter lim="800000"/>
            <a:headEnd/>
            <a:tailEnd/>
          </a:ln>
        </p:spPr>
      </p:pic>
      <p:pic>
        <p:nvPicPr>
          <p:cNvPr id="14338" name="Picture 15" descr="http://www.theodora.com/wfb/photos/china/temple_of_heaven_beijing_china_photo_gov.jpg"/>
          <p:cNvPicPr>
            <a:picLocks noChangeAspect="1" noChangeArrowheads="1"/>
          </p:cNvPicPr>
          <p:nvPr/>
        </p:nvPicPr>
        <p:blipFill>
          <a:blip r:embed="rId3" cstate="print"/>
          <a:srcRect l="25748"/>
          <a:stretch>
            <a:fillRect/>
          </a:stretch>
        </p:blipFill>
        <p:spPr bwMode="auto">
          <a:xfrm>
            <a:off x="0" y="1071563"/>
            <a:ext cx="6858000" cy="5284787"/>
          </a:xfrm>
          <a:prstGeom prst="rect">
            <a:avLst/>
          </a:prstGeom>
          <a:noFill/>
          <a:ln w="9525">
            <a:noFill/>
            <a:miter lim="800000"/>
            <a:headEnd/>
            <a:tailEnd/>
          </a:ln>
        </p:spPr>
      </p:pic>
      <p:sp>
        <p:nvSpPr>
          <p:cNvPr id="2056" name="Text Box 8"/>
          <p:cNvSpPr txBox="1">
            <a:spLocks noChangeArrowheads="1"/>
          </p:cNvSpPr>
          <p:nvPr/>
        </p:nvSpPr>
        <p:spPr bwMode="auto">
          <a:xfrm>
            <a:off x="-60325" y="-22225"/>
            <a:ext cx="1262063" cy="523875"/>
          </a:xfrm>
          <a:prstGeom prst="rect">
            <a:avLst/>
          </a:prstGeom>
          <a:noFill/>
          <a:ln w="9525">
            <a:noFill/>
            <a:miter lim="800000"/>
            <a:headEnd/>
            <a:tailEnd/>
          </a:ln>
          <a:effectLst/>
        </p:spPr>
        <p:txBody>
          <a:bodyPr wrap="none">
            <a:spAutoFit/>
          </a:bodyPr>
          <a:lstStyle/>
          <a:p>
            <a:pPr>
              <a:spcBef>
                <a:spcPts val="0"/>
              </a:spcBef>
              <a:defRPr/>
            </a:pPr>
            <a:r>
              <a:rPr lang="nl-NL" sz="2800" b="1" dirty="0">
                <a:solidFill>
                  <a:srgbClr val="0066FF"/>
                </a:solidFill>
                <a:latin typeface="Arial" charset="0"/>
              </a:rPr>
              <a:t>Minor </a:t>
            </a:r>
            <a:endParaRPr lang="nl-NL" sz="5200" b="1" dirty="0">
              <a:solidFill>
                <a:schemeClr val="tx1">
                  <a:lumMod val="50000"/>
                  <a:lumOff val="50000"/>
                </a:schemeClr>
              </a:solidFill>
              <a:latin typeface="Arial" charset="0"/>
            </a:endParaRPr>
          </a:p>
        </p:txBody>
      </p:sp>
      <p:sp>
        <p:nvSpPr>
          <p:cNvPr id="14340" name="Rectangle 128"/>
          <p:cNvSpPr>
            <a:spLocks noChangeArrowheads="1"/>
          </p:cNvSpPr>
          <p:nvPr/>
        </p:nvSpPr>
        <p:spPr bwMode="auto">
          <a:xfrm>
            <a:off x="0" y="1573213"/>
            <a:ext cx="6858000" cy="0"/>
          </a:xfrm>
          <a:prstGeom prst="rect">
            <a:avLst/>
          </a:prstGeom>
          <a:noFill/>
          <a:ln w="9525">
            <a:noFill/>
            <a:miter lim="800000"/>
            <a:headEnd/>
            <a:tailEnd/>
          </a:ln>
        </p:spPr>
        <p:txBody>
          <a:bodyPr wrap="none" anchor="ctr">
            <a:spAutoFit/>
          </a:bodyPr>
          <a:lstStyle/>
          <a:p>
            <a:endParaRPr lang="en-US"/>
          </a:p>
        </p:txBody>
      </p:sp>
      <p:sp>
        <p:nvSpPr>
          <p:cNvPr id="14341" name="Rectangle 245"/>
          <p:cNvSpPr>
            <a:spLocks noChangeArrowheads="1"/>
          </p:cNvSpPr>
          <p:nvPr/>
        </p:nvSpPr>
        <p:spPr bwMode="auto">
          <a:xfrm>
            <a:off x="0" y="7569200"/>
            <a:ext cx="6858000" cy="0"/>
          </a:xfrm>
          <a:prstGeom prst="rect">
            <a:avLst/>
          </a:prstGeom>
          <a:noFill/>
          <a:ln w="9525">
            <a:noFill/>
            <a:miter lim="800000"/>
            <a:headEnd/>
            <a:tailEnd/>
          </a:ln>
        </p:spPr>
        <p:txBody>
          <a:bodyPr wrap="none" anchor="ctr">
            <a:spAutoFit/>
          </a:bodyPr>
          <a:lstStyle/>
          <a:p>
            <a:endParaRPr lang="en-US"/>
          </a:p>
        </p:txBody>
      </p:sp>
      <p:sp>
        <p:nvSpPr>
          <p:cNvPr id="14342" name="Text Box 127"/>
          <p:cNvSpPr txBox="1">
            <a:spLocks noChangeArrowheads="1"/>
          </p:cNvSpPr>
          <p:nvPr/>
        </p:nvSpPr>
        <p:spPr bwMode="auto">
          <a:xfrm>
            <a:off x="42863" y="6437313"/>
            <a:ext cx="4160837" cy="1384995"/>
          </a:xfrm>
          <a:prstGeom prst="rect">
            <a:avLst/>
          </a:prstGeom>
          <a:noFill/>
          <a:ln w="9525">
            <a:noFill/>
            <a:miter lim="800000"/>
            <a:headEnd/>
            <a:tailEnd/>
          </a:ln>
        </p:spPr>
        <p:txBody>
          <a:bodyPr>
            <a:spAutoFit/>
          </a:bodyPr>
          <a:lstStyle/>
          <a:p>
            <a:r>
              <a:rPr lang="nl-NL" sz="1200" b="1" dirty="0"/>
              <a:t>Contents 	</a:t>
            </a:r>
            <a:endParaRPr lang="nl-NL" sz="1200" dirty="0"/>
          </a:p>
          <a:p>
            <a:pPr>
              <a:buFontTx/>
              <a:buChar char="-"/>
            </a:pPr>
            <a:r>
              <a:rPr lang="en-US" sz="1200" dirty="0"/>
              <a:t> Chinese Language (Spoken Chinese)</a:t>
            </a:r>
          </a:p>
          <a:p>
            <a:pPr>
              <a:buFontTx/>
              <a:buChar char="-"/>
            </a:pPr>
            <a:r>
              <a:rPr lang="en-US" sz="1200" dirty="0"/>
              <a:t> Chinese Language  (Reading, Writing and Grammar)</a:t>
            </a:r>
          </a:p>
          <a:p>
            <a:pPr>
              <a:buFontTx/>
              <a:buChar char="-"/>
            </a:pPr>
            <a:r>
              <a:rPr lang="en-US" sz="1200" dirty="0"/>
              <a:t> Chinese Cultura/ Business l Experience</a:t>
            </a:r>
          </a:p>
          <a:p>
            <a:pPr>
              <a:buFontTx/>
              <a:buChar char="-"/>
            </a:pPr>
            <a:r>
              <a:rPr lang="en-US" sz="1200" dirty="0"/>
              <a:t> Business Project in China </a:t>
            </a:r>
          </a:p>
          <a:p>
            <a:pPr>
              <a:buFontTx/>
              <a:buChar char="-"/>
            </a:pPr>
            <a:endParaRPr lang="en-US" sz="1200" b="1" dirty="0">
              <a:solidFill>
                <a:srgbClr val="FF0000"/>
              </a:solidFill>
            </a:endParaRPr>
          </a:p>
          <a:p>
            <a:r>
              <a:rPr lang="en-US" sz="1200" b="1" dirty="0"/>
              <a:t>In cooperation with:</a:t>
            </a:r>
            <a:endParaRPr lang="nl-NL" sz="1200" b="1" dirty="0"/>
          </a:p>
        </p:txBody>
      </p:sp>
      <p:sp>
        <p:nvSpPr>
          <p:cNvPr id="14343" name="Text Box 8"/>
          <p:cNvSpPr txBox="1">
            <a:spLocks noChangeArrowheads="1"/>
          </p:cNvSpPr>
          <p:nvPr/>
        </p:nvSpPr>
        <p:spPr bwMode="auto">
          <a:xfrm>
            <a:off x="4429125" y="1460500"/>
            <a:ext cx="2517775" cy="519113"/>
          </a:xfrm>
          <a:prstGeom prst="rect">
            <a:avLst/>
          </a:prstGeom>
          <a:noFill/>
          <a:ln w="9525">
            <a:noFill/>
            <a:miter lim="800000"/>
            <a:headEnd/>
            <a:tailEnd/>
          </a:ln>
        </p:spPr>
        <p:txBody>
          <a:bodyPr wrap="none">
            <a:spAutoFit/>
          </a:bodyPr>
          <a:lstStyle/>
          <a:p>
            <a:r>
              <a:rPr lang="nl-NL" sz="2800" b="1">
                <a:solidFill>
                  <a:schemeClr val="bg1"/>
                </a:solidFill>
              </a:rPr>
              <a:t>Study Abroad</a:t>
            </a:r>
          </a:p>
        </p:txBody>
      </p:sp>
      <p:sp>
        <p:nvSpPr>
          <p:cNvPr id="14344" name="Rechthoek 9"/>
          <p:cNvSpPr>
            <a:spLocks noChangeArrowheads="1"/>
          </p:cNvSpPr>
          <p:nvPr/>
        </p:nvSpPr>
        <p:spPr bwMode="auto">
          <a:xfrm>
            <a:off x="-214313" y="557213"/>
            <a:ext cx="7280276" cy="1108075"/>
          </a:xfrm>
          <a:prstGeom prst="rect">
            <a:avLst/>
          </a:prstGeom>
          <a:noFill/>
          <a:ln w="9525">
            <a:noFill/>
            <a:miter lim="800000"/>
            <a:headEnd/>
            <a:tailEnd/>
          </a:ln>
        </p:spPr>
        <p:txBody>
          <a:bodyPr>
            <a:spAutoFit/>
          </a:bodyPr>
          <a:lstStyle/>
          <a:p>
            <a:pPr algn="ctr"/>
            <a:r>
              <a:rPr lang="nl-NL" sz="6400">
                <a:solidFill>
                  <a:srgbClr val="FF0000"/>
                </a:solidFill>
                <a:latin typeface="Matura MT Script Capitals" pitchFamily="66" charset="0"/>
              </a:rPr>
              <a:t>Business in China</a:t>
            </a:r>
          </a:p>
        </p:txBody>
      </p:sp>
      <p:sp>
        <p:nvSpPr>
          <p:cNvPr id="16" name="Rechthoek 15"/>
          <p:cNvSpPr/>
          <p:nvPr/>
        </p:nvSpPr>
        <p:spPr>
          <a:xfrm>
            <a:off x="4276725" y="4926473"/>
            <a:ext cx="2570163" cy="15605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2175" name="Text Box 127"/>
          <p:cNvSpPr txBox="1">
            <a:spLocks noChangeArrowheads="1"/>
          </p:cNvSpPr>
          <p:nvPr/>
        </p:nvSpPr>
        <p:spPr bwMode="auto">
          <a:xfrm>
            <a:off x="4370388" y="5038975"/>
            <a:ext cx="2417762" cy="3647152"/>
          </a:xfrm>
          <a:prstGeom prst="rect">
            <a:avLst/>
          </a:prstGeom>
          <a:solidFill>
            <a:schemeClr val="tx1">
              <a:lumMod val="50000"/>
              <a:lumOff val="50000"/>
            </a:schemeClr>
          </a:solidFill>
          <a:ln w="9525">
            <a:noFill/>
            <a:miter lim="800000"/>
            <a:headEnd/>
            <a:tailEnd/>
          </a:ln>
          <a:effectLst/>
        </p:spPr>
        <p:txBody>
          <a:bodyPr>
            <a:spAutoFit/>
          </a:bodyPr>
          <a:lstStyle/>
          <a:p>
            <a:pPr>
              <a:defRPr/>
            </a:pPr>
            <a:r>
              <a:rPr lang="en-US" sz="1100" dirty="0">
                <a:solidFill>
                  <a:schemeClr val="bg1"/>
                </a:solidFill>
                <a:latin typeface="Arial" charset="0"/>
              </a:rPr>
              <a:t>China is the second largest economy in the world and one of the fastest growing ones. Its production capabilities and market potential influence all global markets.  European companies recognize the potential of China and business relationships are developing. In this globalizing world, having awareness, knowledge and understanding  of Chinese culture, language and business policies is an asset. </a:t>
            </a:r>
          </a:p>
          <a:p>
            <a:pPr>
              <a:defRPr/>
            </a:pPr>
            <a:endParaRPr lang="en-US" sz="1100" dirty="0">
              <a:solidFill>
                <a:schemeClr val="bg1"/>
              </a:solidFill>
              <a:latin typeface="Arial" charset="0"/>
            </a:endParaRPr>
          </a:p>
          <a:p>
            <a:pPr>
              <a:defRPr/>
            </a:pPr>
            <a:r>
              <a:rPr lang="en-US" sz="1100" dirty="0">
                <a:solidFill>
                  <a:schemeClr val="bg1"/>
                </a:solidFill>
                <a:latin typeface="Arial" charset="0"/>
              </a:rPr>
              <a:t>It is this asset that this minor aims at. An intensive </a:t>
            </a:r>
            <a:r>
              <a:rPr lang="en-US" sz="1100" dirty="0" err="1">
                <a:solidFill>
                  <a:schemeClr val="bg1"/>
                </a:solidFill>
                <a:latin typeface="Arial" charset="0"/>
              </a:rPr>
              <a:t>programme</a:t>
            </a:r>
            <a:r>
              <a:rPr lang="en-US" sz="1100" dirty="0">
                <a:solidFill>
                  <a:schemeClr val="bg1"/>
                </a:solidFill>
                <a:latin typeface="Arial" charset="0"/>
              </a:rPr>
              <a:t> on Chinese language, Chinese culture and the Chinese business environment, of course </a:t>
            </a:r>
            <a:r>
              <a:rPr lang="en-US" sz="1100" dirty="0" err="1">
                <a:solidFill>
                  <a:schemeClr val="bg1"/>
                </a:solidFill>
                <a:latin typeface="Arial" charset="0"/>
              </a:rPr>
              <a:t>organised</a:t>
            </a:r>
            <a:r>
              <a:rPr lang="en-US" sz="1100" dirty="0">
                <a:solidFill>
                  <a:schemeClr val="bg1"/>
                </a:solidFill>
                <a:latin typeface="Arial" charset="0"/>
              </a:rPr>
              <a:t> in China’s most important and vibrant city Shanghai. </a:t>
            </a:r>
          </a:p>
        </p:txBody>
      </p:sp>
      <p:sp>
        <p:nvSpPr>
          <p:cNvPr id="14349" name="Text Box 127"/>
          <p:cNvSpPr txBox="1">
            <a:spLocks noChangeArrowheads="1"/>
          </p:cNvSpPr>
          <p:nvPr/>
        </p:nvSpPr>
        <p:spPr bwMode="auto">
          <a:xfrm>
            <a:off x="25253" y="8837612"/>
            <a:ext cx="6710362" cy="284163"/>
          </a:xfrm>
          <a:prstGeom prst="rect">
            <a:avLst/>
          </a:prstGeom>
          <a:noFill/>
          <a:ln w="9525">
            <a:solidFill>
              <a:schemeClr val="bg2"/>
            </a:solidFill>
            <a:miter lim="800000"/>
            <a:headEnd/>
            <a:tailEnd/>
          </a:ln>
        </p:spPr>
        <p:txBody>
          <a:bodyPr>
            <a:spAutoFit/>
          </a:bodyPr>
          <a:lstStyle/>
          <a:p>
            <a:pPr algn="ctr"/>
            <a:r>
              <a:rPr lang="nl-NL" sz="1200" dirty="0"/>
              <a:t>More information on </a:t>
            </a:r>
            <a:r>
              <a:rPr lang="nl-NL" sz="1200" dirty="0" err="1"/>
              <a:t>this</a:t>
            </a:r>
            <a:r>
              <a:rPr lang="nl-NL" sz="1200" dirty="0"/>
              <a:t> minor? </a:t>
            </a:r>
            <a:r>
              <a:rPr lang="nl-NL" sz="1200">
                <a:hlinkClick r:id="rId4"/>
              </a:rPr>
              <a:t>Gerard.vanleeuwen@hu.nl</a:t>
            </a:r>
            <a:r>
              <a:rPr lang="nl-NL" sz="1200"/>
              <a:t>   </a:t>
            </a:r>
            <a:endParaRPr lang="nl-NL" sz="1200" b="1" dirty="0">
              <a:solidFill>
                <a:srgbClr val="FF0000"/>
              </a:solidFill>
            </a:endParaRPr>
          </a:p>
        </p:txBody>
      </p:sp>
      <p:pic>
        <p:nvPicPr>
          <p:cNvPr id="14350" name="Picture 12"/>
          <p:cNvPicPr>
            <a:picLocks noChangeAspect="1" noChangeArrowheads="1"/>
          </p:cNvPicPr>
          <p:nvPr/>
        </p:nvPicPr>
        <p:blipFill>
          <a:blip r:embed="rId5" cstate="print"/>
          <a:srcRect l="5428" t="25523" r="62993" b="61365"/>
          <a:stretch>
            <a:fillRect/>
          </a:stretch>
        </p:blipFill>
        <p:spPr bwMode="auto">
          <a:xfrm>
            <a:off x="846896" y="7912474"/>
            <a:ext cx="1951630" cy="471114"/>
          </a:xfrm>
          <a:prstGeom prst="rect">
            <a:avLst/>
          </a:prstGeom>
          <a:noFill/>
          <a:ln w="9525">
            <a:noFill/>
            <a:miter lim="800000"/>
            <a:headEnd/>
            <a:tailEnd/>
          </a:ln>
        </p:spPr>
      </p:pic>
      <p:sp>
        <p:nvSpPr>
          <p:cNvPr id="19" name="Tekstvak 18"/>
          <p:cNvSpPr txBox="1"/>
          <p:nvPr/>
        </p:nvSpPr>
        <p:spPr>
          <a:xfrm>
            <a:off x="3261815" y="2384551"/>
            <a:ext cx="3282193" cy="923330"/>
          </a:xfrm>
          <a:prstGeom prst="rect">
            <a:avLst/>
          </a:prstGeom>
          <a:noFill/>
        </p:spPr>
        <p:txBody>
          <a:bodyPr wrap="square">
            <a:spAutoFit/>
          </a:bodyPr>
          <a:lstStyle/>
          <a:p>
            <a:pPr>
              <a:defRPr/>
            </a:pPr>
            <a:r>
              <a:rPr lang="nl-NL" i="1" dirty="0">
                <a:solidFill>
                  <a:schemeClr val="tx1">
                    <a:lumMod val="75000"/>
                    <a:lumOff val="25000"/>
                  </a:schemeClr>
                </a:solidFill>
                <a:latin typeface="Arial" charset="0"/>
              </a:rPr>
              <a:t>A </a:t>
            </a:r>
            <a:r>
              <a:rPr lang="nl-NL" i="1" dirty="0" err="1">
                <a:solidFill>
                  <a:schemeClr val="tx1">
                    <a:lumMod val="75000"/>
                    <a:lumOff val="25000"/>
                  </a:schemeClr>
                </a:solidFill>
                <a:latin typeface="Arial" charset="0"/>
              </a:rPr>
              <a:t>unique</a:t>
            </a:r>
            <a:r>
              <a:rPr lang="nl-NL" i="1" dirty="0">
                <a:solidFill>
                  <a:schemeClr val="tx1">
                    <a:lumMod val="75000"/>
                    <a:lumOff val="25000"/>
                  </a:schemeClr>
                </a:solidFill>
                <a:latin typeface="Arial" charset="0"/>
              </a:rPr>
              <a:t> </a:t>
            </a:r>
            <a:r>
              <a:rPr lang="nl-NL" i="1" dirty="0" err="1">
                <a:solidFill>
                  <a:schemeClr val="tx1">
                    <a:lumMod val="75000"/>
                    <a:lumOff val="25000"/>
                  </a:schemeClr>
                </a:solidFill>
                <a:latin typeface="Arial" charset="0"/>
              </a:rPr>
              <a:t>programme</a:t>
            </a:r>
            <a:r>
              <a:rPr lang="nl-NL" i="1" dirty="0">
                <a:solidFill>
                  <a:schemeClr val="tx1">
                    <a:lumMod val="75000"/>
                    <a:lumOff val="25000"/>
                  </a:schemeClr>
                </a:solidFill>
                <a:latin typeface="Arial" charset="0"/>
              </a:rPr>
              <a:t> </a:t>
            </a:r>
            <a:r>
              <a:rPr lang="nl-NL" i="1" dirty="0" err="1">
                <a:solidFill>
                  <a:schemeClr val="tx1">
                    <a:lumMod val="75000"/>
                    <a:lumOff val="25000"/>
                  </a:schemeClr>
                </a:solidFill>
                <a:latin typeface="Arial" charset="0"/>
              </a:rPr>
              <a:t>with</a:t>
            </a:r>
            <a:r>
              <a:rPr lang="nl-NL" i="1" dirty="0">
                <a:solidFill>
                  <a:schemeClr val="tx1">
                    <a:lumMod val="75000"/>
                    <a:lumOff val="25000"/>
                  </a:schemeClr>
                </a:solidFill>
                <a:latin typeface="Arial" charset="0"/>
              </a:rPr>
              <a:t> a full semester of study in Shanghai.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0" descr="DSCN0999"/>
          <p:cNvPicPr>
            <a:picLocks noChangeAspect="1" noChangeArrowheads="1"/>
          </p:cNvPicPr>
          <p:nvPr/>
        </p:nvPicPr>
        <p:blipFill>
          <a:blip r:embed="rId3" cstate="print">
            <a:lum bright="6000"/>
          </a:blip>
          <a:srcRect b="34389"/>
          <a:stretch>
            <a:fillRect/>
          </a:stretch>
        </p:blipFill>
        <p:spPr bwMode="auto">
          <a:xfrm>
            <a:off x="4763" y="7731125"/>
            <a:ext cx="6853237" cy="1423988"/>
          </a:xfrm>
          <a:prstGeom prst="rect">
            <a:avLst/>
          </a:prstGeom>
          <a:noFill/>
          <a:ln w="9525">
            <a:noFill/>
            <a:miter lim="800000"/>
            <a:headEnd/>
            <a:tailEnd/>
          </a:ln>
        </p:spPr>
      </p:pic>
      <p:sp>
        <p:nvSpPr>
          <p:cNvPr id="16387" name="Text Box 7"/>
          <p:cNvSpPr txBox="1">
            <a:spLocks noChangeArrowheads="1"/>
          </p:cNvSpPr>
          <p:nvPr/>
        </p:nvSpPr>
        <p:spPr bwMode="auto">
          <a:xfrm>
            <a:off x="32255" y="5390536"/>
            <a:ext cx="6810375" cy="3508653"/>
          </a:xfrm>
          <a:prstGeom prst="rect">
            <a:avLst/>
          </a:prstGeom>
          <a:noFill/>
          <a:ln w="9525">
            <a:noFill/>
            <a:miter lim="800000"/>
            <a:headEnd/>
            <a:tailEnd/>
          </a:ln>
        </p:spPr>
        <p:txBody>
          <a:bodyPr>
            <a:spAutoFit/>
          </a:bodyPr>
          <a:lstStyle/>
          <a:p>
            <a:endParaRPr lang="en-US" sz="1100" b="1" dirty="0"/>
          </a:p>
          <a:p>
            <a:r>
              <a:rPr lang="en-US" sz="1100" b="1" dirty="0"/>
              <a:t>Courses</a:t>
            </a:r>
            <a:r>
              <a:rPr lang="en-US" sz="1100" b="1" dirty="0">
                <a:solidFill>
                  <a:srgbClr val="FF0000"/>
                </a:solidFill>
              </a:rPr>
              <a:t>**</a:t>
            </a:r>
            <a:endParaRPr lang="en-US" sz="1100" b="1" dirty="0"/>
          </a:p>
          <a:p>
            <a:r>
              <a:rPr lang="en-US" sz="1000" dirty="0"/>
              <a:t>•Chinese Language (15 </a:t>
            </a:r>
            <a:r>
              <a:rPr lang="en-US" sz="1000" dirty="0" err="1"/>
              <a:t>ec</a:t>
            </a:r>
            <a:r>
              <a:rPr lang="en-US" sz="1000" dirty="0"/>
              <a:t>)</a:t>
            </a:r>
            <a:br>
              <a:rPr lang="en-US" sz="1000" dirty="0"/>
            </a:br>
            <a:r>
              <a:rPr lang="en-US" sz="1000" dirty="0"/>
              <a:t>A comprehensive course on Chinese language (conversation, grammar, reading and writing.) The course includes daily used words and expressions for survival in China and basic grammar used in writing and reading in Chinese. </a:t>
            </a:r>
          </a:p>
          <a:p>
            <a:endParaRPr lang="en-US" sz="1000" dirty="0"/>
          </a:p>
          <a:p>
            <a:pPr>
              <a:buFont typeface="Arial" pitchFamily="34" charset="0"/>
              <a:buChar char="•"/>
            </a:pPr>
            <a:r>
              <a:rPr lang="en-US" sz="1000" dirty="0"/>
              <a:t>Chinese Culture (5 </a:t>
            </a:r>
            <a:r>
              <a:rPr lang="en-US" sz="1000" dirty="0" err="1"/>
              <a:t>ec</a:t>
            </a:r>
            <a:r>
              <a:rPr lang="en-US" sz="1000" dirty="0"/>
              <a:t>)</a:t>
            </a:r>
          </a:p>
          <a:p>
            <a:r>
              <a:rPr lang="en-US" sz="1000" dirty="0"/>
              <a:t>This course includes lectures on China’s Geography and Population, China’s History, China’s Traditional Philosophy, China’s Education, and China’s Customs. It is designed to provide some background knowledge for understanding the contemporary social and economic development of China. Students will have chances to experience Chinese culture in study visits and tours.</a:t>
            </a:r>
          </a:p>
          <a:p>
            <a:endParaRPr lang="en-US" sz="1000" dirty="0"/>
          </a:p>
          <a:p>
            <a:pPr>
              <a:buFont typeface="Arial" pitchFamily="34" charset="0"/>
              <a:buChar char="•"/>
            </a:pPr>
            <a:r>
              <a:rPr lang="en-US" sz="1000" dirty="0"/>
              <a:t>Chinese Business (10 </a:t>
            </a:r>
            <a:r>
              <a:rPr lang="en-US" sz="1000" dirty="0" err="1"/>
              <a:t>ec</a:t>
            </a:r>
            <a:r>
              <a:rPr lang="en-US" sz="1000" dirty="0"/>
              <a:t>)</a:t>
            </a:r>
          </a:p>
          <a:p>
            <a:r>
              <a:rPr lang="en-US" sz="1000" dirty="0"/>
              <a:t>This course includes lectures on the political, social, economic, cultural and historical factors which influence the manner in which business is conducted within the People’s Republic of China, Greatest emphasis is placed on the business project, contemporary developments and changes in China’s business practices. A real life assignment in which a Chinese company seeks to establish a business relationship with a company in the Netherlands. </a:t>
            </a:r>
          </a:p>
          <a:p>
            <a:endParaRPr lang="en-US" sz="1000" dirty="0"/>
          </a:p>
          <a:p>
            <a:endParaRPr lang="en-US" sz="1000" dirty="0"/>
          </a:p>
          <a:p>
            <a:r>
              <a:rPr lang="en-US" sz="1000" dirty="0"/>
              <a:t>. </a:t>
            </a:r>
          </a:p>
          <a:p>
            <a:endParaRPr lang="en-US" sz="1000" dirty="0">
              <a:solidFill>
                <a:srgbClr val="00B0F0"/>
              </a:solidFill>
            </a:endParaRPr>
          </a:p>
          <a:p>
            <a:endParaRPr lang="en-US" sz="1000" dirty="0"/>
          </a:p>
        </p:txBody>
      </p:sp>
      <p:sp>
        <p:nvSpPr>
          <p:cNvPr id="13" name="Text Box 8"/>
          <p:cNvSpPr txBox="1">
            <a:spLocks noChangeArrowheads="1"/>
          </p:cNvSpPr>
          <p:nvPr/>
        </p:nvSpPr>
        <p:spPr bwMode="auto">
          <a:xfrm>
            <a:off x="-60325" y="-22225"/>
            <a:ext cx="1262063" cy="523875"/>
          </a:xfrm>
          <a:prstGeom prst="rect">
            <a:avLst/>
          </a:prstGeom>
          <a:noFill/>
          <a:ln w="9525">
            <a:noFill/>
            <a:miter lim="800000"/>
            <a:headEnd/>
            <a:tailEnd/>
          </a:ln>
          <a:effectLst/>
        </p:spPr>
        <p:txBody>
          <a:bodyPr wrap="none">
            <a:spAutoFit/>
          </a:bodyPr>
          <a:lstStyle/>
          <a:p>
            <a:pPr>
              <a:spcBef>
                <a:spcPts val="0"/>
              </a:spcBef>
              <a:defRPr/>
            </a:pPr>
            <a:r>
              <a:rPr lang="nl-NL" sz="2800" b="1" dirty="0">
                <a:solidFill>
                  <a:schemeClr val="tx1">
                    <a:lumMod val="50000"/>
                    <a:lumOff val="50000"/>
                  </a:schemeClr>
                </a:solidFill>
                <a:latin typeface="Arial" charset="0"/>
              </a:rPr>
              <a:t>Minor </a:t>
            </a:r>
            <a:endParaRPr lang="nl-NL" sz="5200" b="1" dirty="0">
              <a:solidFill>
                <a:schemeClr val="tx1">
                  <a:lumMod val="50000"/>
                  <a:lumOff val="50000"/>
                </a:schemeClr>
              </a:solidFill>
              <a:latin typeface="Arial" charset="0"/>
            </a:endParaRPr>
          </a:p>
        </p:txBody>
      </p:sp>
      <p:sp>
        <p:nvSpPr>
          <p:cNvPr id="15" name="Rechthoek 9"/>
          <p:cNvSpPr>
            <a:spLocks noChangeArrowheads="1"/>
          </p:cNvSpPr>
          <p:nvPr/>
        </p:nvSpPr>
        <p:spPr bwMode="auto">
          <a:xfrm>
            <a:off x="-214313" y="523875"/>
            <a:ext cx="7280276" cy="1108075"/>
          </a:xfrm>
          <a:prstGeom prst="rect">
            <a:avLst/>
          </a:prstGeom>
          <a:noFill/>
          <a:ln w="9525">
            <a:noFill/>
            <a:miter lim="800000"/>
            <a:headEnd/>
            <a:tailEnd/>
          </a:ln>
        </p:spPr>
        <p:txBody>
          <a:bodyPr>
            <a:spAutoFit/>
          </a:bodyPr>
          <a:lstStyle/>
          <a:p>
            <a:pPr algn="ctr">
              <a:defRPr/>
            </a:pPr>
            <a:r>
              <a:rPr lang="nl-NL" sz="6400" dirty="0">
                <a:solidFill>
                  <a:schemeClr val="tx1">
                    <a:lumMod val="50000"/>
                    <a:lumOff val="50000"/>
                  </a:schemeClr>
                </a:solidFill>
                <a:latin typeface="Matura MT Script Capitals" pitchFamily="66" charset="0"/>
              </a:rPr>
              <a:t>Business in China</a:t>
            </a:r>
          </a:p>
        </p:txBody>
      </p:sp>
      <p:sp>
        <p:nvSpPr>
          <p:cNvPr id="17" name="Rechthoek 16"/>
          <p:cNvSpPr/>
          <p:nvPr/>
        </p:nvSpPr>
        <p:spPr>
          <a:xfrm>
            <a:off x="2651014" y="2205517"/>
            <a:ext cx="2156133" cy="3249115"/>
          </a:xfrm>
          <a:prstGeom prst="rect">
            <a:avLst/>
          </a:prstGeom>
          <a:solidFill>
            <a:schemeClr val="bg1"/>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pic>
        <p:nvPicPr>
          <p:cNvPr id="16393" name="Picture 12"/>
          <p:cNvPicPr>
            <a:picLocks noChangeAspect="1" noChangeArrowheads="1"/>
          </p:cNvPicPr>
          <p:nvPr/>
        </p:nvPicPr>
        <p:blipFill>
          <a:blip r:embed="rId4" cstate="print"/>
          <a:srcRect l="5428" t="25523" r="62993" b="61365"/>
          <a:stretch>
            <a:fillRect/>
          </a:stretch>
        </p:blipFill>
        <p:spPr bwMode="auto">
          <a:xfrm>
            <a:off x="2861731" y="2237822"/>
            <a:ext cx="1465263" cy="344488"/>
          </a:xfrm>
          <a:prstGeom prst="rect">
            <a:avLst/>
          </a:prstGeom>
          <a:noFill/>
          <a:ln w="9525">
            <a:noFill/>
            <a:miter lim="800000"/>
            <a:headEnd/>
            <a:tailEnd/>
          </a:ln>
        </p:spPr>
      </p:pic>
      <p:sp>
        <p:nvSpPr>
          <p:cNvPr id="16394" name="Rechthoek 17"/>
          <p:cNvSpPr>
            <a:spLocks noChangeArrowheads="1"/>
          </p:cNvSpPr>
          <p:nvPr/>
        </p:nvSpPr>
        <p:spPr bwMode="auto">
          <a:xfrm>
            <a:off x="2675222" y="2618322"/>
            <a:ext cx="2107716" cy="2708434"/>
          </a:xfrm>
          <a:prstGeom prst="rect">
            <a:avLst/>
          </a:prstGeom>
          <a:noFill/>
          <a:ln w="9525">
            <a:noFill/>
            <a:miter lim="800000"/>
            <a:headEnd/>
            <a:tailEnd/>
          </a:ln>
        </p:spPr>
        <p:txBody>
          <a:bodyPr wrap="square">
            <a:spAutoFit/>
          </a:bodyPr>
          <a:lstStyle/>
          <a:p>
            <a:r>
              <a:rPr lang="en-US" sz="1000" dirty="0"/>
              <a:t>The Shanghai University of Finance and Economics (</a:t>
            </a:r>
            <a:r>
              <a:rPr lang="en-US" sz="1000" dirty="0" err="1"/>
              <a:t>ShUFE</a:t>
            </a:r>
            <a:r>
              <a:rPr lang="en-US" sz="1000" dirty="0"/>
              <a:t>), founded in 1917, is a top-ranked, world-renowned research university. As the oldest financial university in China, </a:t>
            </a:r>
            <a:r>
              <a:rPr lang="en-US" sz="1000" dirty="0" err="1"/>
              <a:t>ShUFE</a:t>
            </a:r>
            <a:r>
              <a:rPr lang="en-US" sz="1000" dirty="0"/>
              <a:t> has developed its own spirit over the years. </a:t>
            </a:r>
            <a:r>
              <a:rPr lang="en-US" sz="1000" dirty="0" err="1"/>
              <a:t>ShUFE</a:t>
            </a:r>
            <a:r>
              <a:rPr lang="en-US" sz="1000" dirty="0"/>
              <a:t> places much emphasis on being industrious, having a consciousness of all things economic, and making contributions to society. </a:t>
            </a:r>
            <a:br>
              <a:rPr lang="en-US" sz="1000" dirty="0"/>
            </a:br>
            <a:r>
              <a:rPr lang="en-US" sz="1000" dirty="0"/>
              <a:t>With </a:t>
            </a:r>
            <a:r>
              <a:rPr lang="en-US" sz="1000" dirty="0" err="1"/>
              <a:t>ShUFE</a:t>
            </a:r>
            <a:r>
              <a:rPr lang="en-US" sz="1000" dirty="0"/>
              <a:t> now  increasingly opening  itself to the outside </a:t>
            </a:r>
            <a:br>
              <a:rPr lang="en-US" sz="1000" dirty="0"/>
            </a:br>
            <a:r>
              <a:rPr lang="en-US" sz="1000" dirty="0"/>
              <a:t>world, it aims to showcase this spirit  as well as its  outstanding </a:t>
            </a:r>
            <a:br>
              <a:rPr lang="en-US" sz="1000" dirty="0"/>
            </a:br>
            <a:r>
              <a:rPr lang="en-US" sz="1000" dirty="0"/>
              <a:t>teaching quality.</a:t>
            </a:r>
            <a:endParaRPr lang="nl-NL" sz="1000" dirty="0"/>
          </a:p>
        </p:txBody>
      </p:sp>
      <p:sp>
        <p:nvSpPr>
          <p:cNvPr id="16397" name="Tekstvak 19"/>
          <p:cNvSpPr txBox="1">
            <a:spLocks noChangeArrowheads="1"/>
          </p:cNvSpPr>
          <p:nvPr/>
        </p:nvSpPr>
        <p:spPr bwMode="auto">
          <a:xfrm>
            <a:off x="95249" y="1449388"/>
            <a:ext cx="6684388" cy="307777"/>
          </a:xfrm>
          <a:prstGeom prst="rect">
            <a:avLst/>
          </a:prstGeom>
          <a:noFill/>
          <a:ln w="9525">
            <a:noFill/>
            <a:miter lim="800000"/>
            <a:headEnd/>
            <a:tailEnd/>
          </a:ln>
        </p:spPr>
        <p:txBody>
          <a:bodyPr wrap="square">
            <a:spAutoFit/>
          </a:bodyPr>
          <a:lstStyle/>
          <a:p>
            <a:r>
              <a:rPr lang="nl-NL" sz="1400" b="1" i="1" dirty="0">
                <a:solidFill>
                  <a:srgbClr val="FF0000"/>
                </a:solidFill>
              </a:rPr>
              <a:t>A </a:t>
            </a:r>
            <a:r>
              <a:rPr lang="nl-NL" sz="1400" b="1" i="1" dirty="0" err="1">
                <a:solidFill>
                  <a:srgbClr val="FF0000"/>
                </a:solidFill>
              </a:rPr>
              <a:t>unique</a:t>
            </a:r>
            <a:r>
              <a:rPr lang="nl-NL" sz="1400" b="1" i="1" dirty="0">
                <a:solidFill>
                  <a:srgbClr val="FF0000"/>
                </a:solidFill>
              </a:rPr>
              <a:t> </a:t>
            </a:r>
            <a:r>
              <a:rPr lang="nl-NL" sz="1400" b="1" i="1" dirty="0" err="1">
                <a:solidFill>
                  <a:srgbClr val="FF0000"/>
                </a:solidFill>
              </a:rPr>
              <a:t>programme</a:t>
            </a:r>
            <a:r>
              <a:rPr lang="nl-NL" sz="1400" b="1" i="1" dirty="0">
                <a:solidFill>
                  <a:srgbClr val="FF0000"/>
                </a:solidFill>
              </a:rPr>
              <a:t> </a:t>
            </a:r>
            <a:r>
              <a:rPr lang="nl-NL" sz="1400" b="1" i="1" dirty="0" err="1">
                <a:solidFill>
                  <a:srgbClr val="FF0000"/>
                </a:solidFill>
              </a:rPr>
              <a:t>with</a:t>
            </a:r>
            <a:r>
              <a:rPr lang="nl-NL" sz="1400" b="1" i="1" dirty="0">
                <a:solidFill>
                  <a:srgbClr val="FF0000"/>
                </a:solidFill>
              </a:rPr>
              <a:t>  a </a:t>
            </a:r>
            <a:r>
              <a:rPr lang="nl-NL" sz="1400" b="1" i="1" dirty="0" err="1">
                <a:solidFill>
                  <a:srgbClr val="FF0000"/>
                </a:solidFill>
              </a:rPr>
              <a:t>duration</a:t>
            </a:r>
            <a:r>
              <a:rPr lang="nl-NL" sz="1400" b="1" i="1" dirty="0">
                <a:solidFill>
                  <a:srgbClr val="FF0000"/>
                </a:solidFill>
              </a:rPr>
              <a:t> of </a:t>
            </a:r>
            <a:r>
              <a:rPr lang="nl-NL" sz="1400" b="1" i="1" dirty="0" err="1">
                <a:solidFill>
                  <a:srgbClr val="FF0000"/>
                </a:solidFill>
              </a:rPr>
              <a:t>fourteen</a:t>
            </a:r>
            <a:r>
              <a:rPr lang="nl-NL" sz="1400" b="1" i="1" dirty="0">
                <a:solidFill>
                  <a:srgbClr val="FF0000"/>
                </a:solidFill>
              </a:rPr>
              <a:t> weeks in Shanghai </a:t>
            </a:r>
            <a:endParaRPr lang="nl-NL" sz="1200" b="1" i="1" dirty="0">
              <a:solidFill>
                <a:srgbClr val="FF0000"/>
              </a:solidFill>
            </a:endParaRPr>
          </a:p>
        </p:txBody>
      </p:sp>
      <p:pic>
        <p:nvPicPr>
          <p:cNvPr id="16398" name="Afbeelding 21" descr="HU_ENGnw_RGB_rdbl_lg z.jpg"/>
          <p:cNvPicPr>
            <a:picLocks noChangeAspect="1"/>
          </p:cNvPicPr>
          <p:nvPr/>
        </p:nvPicPr>
        <p:blipFill>
          <a:blip r:embed="rId5" cstate="print"/>
          <a:srcRect/>
          <a:stretch>
            <a:fillRect/>
          </a:stretch>
        </p:blipFill>
        <p:spPr bwMode="auto">
          <a:xfrm>
            <a:off x="5500688" y="15875"/>
            <a:ext cx="1306512" cy="5588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8b79099-4e25-4fd6-bcf2-538625cf5aa7" xsi:nil="true"/>
    <lcf76f155ced4ddcb4097134ff3c332f xmlns="f5eb8375-3970-4419-99e5-94c1afaeddce">
      <Terms xmlns="http://schemas.microsoft.com/office/infopath/2007/PartnerControls"/>
    </lcf76f155ced4ddcb4097134ff3c332f>
    <SharedWithUsers xmlns="58b79099-4e25-4fd6-bcf2-538625cf5aa7">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3BF57D3D1872B47868430EE06510FC2" ma:contentTypeVersion="17" ma:contentTypeDescription="Een nieuw document maken." ma:contentTypeScope="" ma:versionID="1b86cd1bdf4918e560ea7ec7ac120ba9">
  <xsd:schema xmlns:xsd="http://www.w3.org/2001/XMLSchema" xmlns:xs="http://www.w3.org/2001/XMLSchema" xmlns:p="http://schemas.microsoft.com/office/2006/metadata/properties" xmlns:ns2="f5eb8375-3970-4419-99e5-94c1afaeddce" xmlns:ns3="58b79099-4e25-4fd6-bcf2-538625cf5aa7" targetNamespace="http://schemas.microsoft.com/office/2006/metadata/properties" ma:root="true" ma:fieldsID="d15093afe0a7c75ea8696ef254baf1b2" ns2:_="" ns3:_="">
    <xsd:import namespace="f5eb8375-3970-4419-99e5-94c1afaeddce"/>
    <xsd:import namespace="58b79099-4e25-4fd6-bcf2-538625cf5aa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eb8375-3970-4419-99e5-94c1afaedd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9115ee84-c194-4add-8ddb-ad54b768e1e2"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descriptio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b79099-4e25-4fd6-bcf2-538625cf5aa7"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11e82059-6add-4788-bed1-33663f8507cb}" ma:internalName="TaxCatchAll" ma:showField="CatchAllData" ma:web="58b79099-4e25-4fd6-bcf2-538625cf5aa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93319F-CA30-4CD4-98E4-9AFA99779CB8}">
  <ds:schemaRefs>
    <ds:schemaRef ds:uri="http://schemas.microsoft.com/office/2006/metadata/properties"/>
    <ds:schemaRef ds:uri="http://schemas.microsoft.com/office/infopath/2007/PartnerControls"/>
    <ds:schemaRef ds:uri="58b79099-4e25-4fd6-bcf2-538625cf5aa7"/>
    <ds:schemaRef ds:uri="f5eb8375-3970-4419-99e5-94c1afaeddce"/>
  </ds:schemaRefs>
</ds:datastoreItem>
</file>

<file path=customXml/itemProps2.xml><?xml version="1.0" encoding="utf-8"?>
<ds:datastoreItem xmlns:ds="http://schemas.openxmlformats.org/officeDocument/2006/customXml" ds:itemID="{6E912F59-1D26-4AE7-AEAC-A6F9CAC69A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eb8375-3970-4419-99e5-94c1afaeddce"/>
    <ds:schemaRef ds:uri="58b79099-4e25-4fd6-bcf2-538625cf5a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D3B448B-BC7B-4539-B4E2-E7E37669FE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4847</TotalTime>
  <Words>464</Words>
  <Application>Microsoft Office PowerPoint</Application>
  <PresentationFormat>On-screen Show (4:3)</PresentationFormat>
  <Paragraphs>33</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Standaardontwerp</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Gilbert Silvius</dc:creator>
  <cp:lastModifiedBy>Gerard van Leeuwen</cp:lastModifiedBy>
  <cp:revision>70</cp:revision>
  <cp:lastPrinted>2023-11-27T13:16:32Z</cp:lastPrinted>
  <dcterms:created xsi:type="dcterms:W3CDTF">2008-03-20T08:04:23Z</dcterms:created>
  <dcterms:modified xsi:type="dcterms:W3CDTF">2026-01-30T11:47:45Z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0x010100A3BF57D3D1872B47868430EE06510FC2</vt:lpwstr>
  </property>
  <property fmtid="{D5CDD505-2E9C-101B-9397-08002B2CF9AE}" pid="3" name="xd_ProgID">
    <vt:lpwstr/>
  </property>
  <property fmtid="{D5CDD505-2E9C-101B-9397-08002B2CF9AE}" pid="4" name="MediaServiceImageTags">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ies>
</file>