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1" r:id="rId3"/>
    <p:sldId id="258" r:id="rId4"/>
    <p:sldId id="259" r:id="rId5"/>
    <p:sldId id="260" r:id="rId6"/>
    <p:sldId id="257" r:id="rId7"/>
    <p:sldId id="263" r:id="rId8"/>
    <p:sldId id="264" r:id="rId9"/>
    <p:sldId id="265" r:id="rId10"/>
    <p:sldId id="266" r:id="rId11"/>
    <p:sldId id="270" r:id="rId12"/>
    <p:sldId id="272" r:id="rId13"/>
    <p:sldId id="271" r:id="rId14"/>
    <p:sldId id="273" r:id="rId15"/>
    <p:sldId id="267" r:id="rId16"/>
    <p:sldId id="269" r:id="rId17"/>
    <p:sldId id="275" r:id="rId18"/>
    <p:sldId id="274" r:id="rId19"/>
    <p:sldId id="276" r:id="rId2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9210CE-6CC0-41D0-8CA2-3C67347DADAA}" v="67" dt="2026-08-28T11:18:54.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0940" autoAdjust="0"/>
  </p:normalViewPr>
  <p:slideViewPr>
    <p:cSldViewPr snapToGrid="0">
      <p:cViewPr varScale="1">
        <p:scale>
          <a:sx n="78" d="100"/>
          <a:sy n="78" d="100"/>
        </p:scale>
        <p:origin x="187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 van Zanten" userId="bf34a219-4b2b-4104-9f6b-8a6ca61ab899" providerId="ADAL" clId="{B42D952B-F5A8-4CEF-8B5A-DFC77DE46CB3}"/>
    <pc:docChg chg="modSld sldOrd">
      <pc:chgData name="Albert van Zanten" userId="bf34a219-4b2b-4104-9f6b-8a6ca61ab899" providerId="ADAL" clId="{B42D952B-F5A8-4CEF-8B5A-DFC77DE46CB3}" dt="2026-08-28T08:40:38.113" v="11"/>
      <pc:docMkLst>
        <pc:docMk/>
      </pc:docMkLst>
      <pc:sldChg chg="ord">
        <pc:chgData name="Albert van Zanten" userId="bf34a219-4b2b-4104-9f6b-8a6ca61ab899" providerId="ADAL" clId="{B42D952B-F5A8-4CEF-8B5A-DFC77DE46CB3}" dt="2026-08-27T12:54:21.310" v="2"/>
        <pc:sldMkLst>
          <pc:docMk/>
          <pc:sldMk cId="1146377461" sldId="257"/>
        </pc:sldMkLst>
      </pc:sldChg>
      <pc:sldChg chg="addSp delSp modSp ord">
        <pc:chgData name="Albert van Zanten" userId="bf34a219-4b2b-4104-9f6b-8a6ca61ab899" providerId="ADAL" clId="{B42D952B-F5A8-4CEF-8B5A-DFC77DE46CB3}" dt="2026-08-27T12:54:12.014" v="1"/>
        <pc:sldMkLst>
          <pc:docMk/>
          <pc:sldMk cId="2622997017" sldId="261"/>
        </pc:sldMkLst>
        <pc:spChg chg="del">
          <ac:chgData name="Albert van Zanten" userId="bf34a219-4b2b-4104-9f6b-8a6ca61ab899" providerId="ADAL" clId="{B42D952B-F5A8-4CEF-8B5A-DFC77DE46CB3}" dt="2026-08-27T12:19:26.545" v="0"/>
          <ac:spMkLst>
            <pc:docMk/>
            <pc:sldMk cId="2622997017" sldId="261"/>
            <ac:spMk id="5" creationId="{01F20213-FA95-FD3B-67FC-EC3DBDDC1478}"/>
          </ac:spMkLst>
        </pc:spChg>
        <pc:picChg chg="add mod">
          <ac:chgData name="Albert van Zanten" userId="bf34a219-4b2b-4104-9f6b-8a6ca61ab899" providerId="ADAL" clId="{B42D952B-F5A8-4CEF-8B5A-DFC77DE46CB3}" dt="2026-08-27T12:19:26.545" v="0"/>
          <ac:picMkLst>
            <pc:docMk/>
            <pc:sldMk cId="2622997017" sldId="261"/>
            <ac:picMk id="6" creationId="{60040941-29CF-80CC-F824-3CBFBEF98B2F}"/>
          </ac:picMkLst>
        </pc:picChg>
      </pc:sldChg>
      <pc:sldChg chg="addSp delSp modSp">
        <pc:chgData name="Albert van Zanten" userId="bf34a219-4b2b-4104-9f6b-8a6ca61ab899" providerId="ADAL" clId="{B42D952B-F5A8-4CEF-8B5A-DFC77DE46CB3}" dt="2026-08-27T12:55:19.248" v="3"/>
        <pc:sldMkLst>
          <pc:docMk/>
          <pc:sldMk cId="1429459153" sldId="262"/>
        </pc:sldMkLst>
        <pc:spChg chg="del">
          <ac:chgData name="Albert van Zanten" userId="bf34a219-4b2b-4104-9f6b-8a6ca61ab899" providerId="ADAL" clId="{B42D952B-F5A8-4CEF-8B5A-DFC77DE46CB3}" dt="2026-08-27T12:55:19.248" v="3"/>
          <ac:spMkLst>
            <pc:docMk/>
            <pc:sldMk cId="1429459153" sldId="262"/>
            <ac:spMk id="4" creationId="{0E12E7A8-1F2F-FAD0-E4C1-F0CA24F84802}"/>
          </ac:spMkLst>
        </pc:spChg>
        <pc:picChg chg="add mod">
          <ac:chgData name="Albert van Zanten" userId="bf34a219-4b2b-4104-9f6b-8a6ca61ab899" providerId="ADAL" clId="{B42D952B-F5A8-4CEF-8B5A-DFC77DE46CB3}" dt="2026-08-27T12:55:19.248" v="3"/>
          <ac:picMkLst>
            <pc:docMk/>
            <pc:sldMk cId="1429459153" sldId="262"/>
            <ac:picMk id="6" creationId="{7AE4257C-EECA-B118-82BB-AE1848B3A307}"/>
          </ac:picMkLst>
        </pc:picChg>
      </pc:sldChg>
      <pc:sldChg chg="addSp">
        <pc:chgData name="Albert van Zanten" userId="bf34a219-4b2b-4104-9f6b-8a6ca61ab899" providerId="ADAL" clId="{B42D952B-F5A8-4CEF-8B5A-DFC77DE46CB3}" dt="2026-08-27T12:59:19.046" v="4"/>
        <pc:sldMkLst>
          <pc:docMk/>
          <pc:sldMk cId="2769776183" sldId="263"/>
        </pc:sldMkLst>
        <pc:picChg chg="add">
          <ac:chgData name="Albert van Zanten" userId="bf34a219-4b2b-4104-9f6b-8a6ca61ab899" providerId="ADAL" clId="{B42D952B-F5A8-4CEF-8B5A-DFC77DE46CB3}" dt="2026-08-27T12:59:19.046" v="4"/>
          <ac:picMkLst>
            <pc:docMk/>
            <pc:sldMk cId="2769776183" sldId="263"/>
            <ac:picMk id="7" creationId="{0B6320D3-B68A-6EB5-9DA6-0754814E3EF5}"/>
          </ac:picMkLst>
        </pc:picChg>
      </pc:sldChg>
      <pc:sldChg chg="addSp">
        <pc:chgData name="Albert van Zanten" userId="bf34a219-4b2b-4104-9f6b-8a6ca61ab899" providerId="ADAL" clId="{B42D952B-F5A8-4CEF-8B5A-DFC77DE46CB3}" dt="2026-08-28T08:40:38.113" v="11"/>
        <pc:sldMkLst>
          <pc:docMk/>
          <pc:sldMk cId="3766265569" sldId="264"/>
        </pc:sldMkLst>
        <pc:picChg chg="add">
          <ac:chgData name="Albert van Zanten" userId="bf34a219-4b2b-4104-9f6b-8a6ca61ab899" providerId="ADAL" clId="{B42D952B-F5A8-4CEF-8B5A-DFC77DE46CB3}" dt="2026-08-28T08:40:12.620" v="10"/>
          <ac:picMkLst>
            <pc:docMk/>
            <pc:sldMk cId="3766265569" sldId="264"/>
            <ac:picMk id="8" creationId="{E6026F1D-4364-F725-13FB-D76232E69838}"/>
          </ac:picMkLst>
        </pc:picChg>
        <pc:picChg chg="add">
          <ac:chgData name="Albert van Zanten" userId="bf34a219-4b2b-4104-9f6b-8a6ca61ab899" providerId="ADAL" clId="{B42D952B-F5A8-4CEF-8B5A-DFC77DE46CB3}" dt="2026-08-28T08:40:38.113" v="11"/>
          <ac:picMkLst>
            <pc:docMk/>
            <pc:sldMk cId="3766265569" sldId="264"/>
            <ac:picMk id="9" creationId="{2A1789F2-EC5A-C24E-8894-AB8677791967}"/>
          </ac:picMkLst>
        </pc:picChg>
      </pc:sldChg>
      <pc:sldChg chg="addSp modSp">
        <pc:chgData name="Albert van Zanten" userId="bf34a219-4b2b-4104-9f6b-8a6ca61ab899" providerId="ADAL" clId="{B42D952B-F5A8-4CEF-8B5A-DFC77DE46CB3}" dt="2026-08-27T13:05:33.426" v="5"/>
        <pc:sldMkLst>
          <pc:docMk/>
          <pc:sldMk cId="489182216" sldId="265"/>
        </pc:sldMkLst>
        <pc:picChg chg="add mod">
          <ac:chgData name="Albert van Zanten" userId="bf34a219-4b2b-4104-9f6b-8a6ca61ab899" providerId="ADAL" clId="{B42D952B-F5A8-4CEF-8B5A-DFC77DE46CB3}" dt="2026-08-27T13:05:33.426" v="5"/>
          <ac:picMkLst>
            <pc:docMk/>
            <pc:sldMk cId="489182216" sldId="265"/>
            <ac:picMk id="3" creationId="{EE29DFE3-1CAC-4C7A-8AE3-3AB9A2A6EDCC}"/>
          </ac:picMkLst>
        </pc:picChg>
      </pc:sldChg>
      <pc:sldChg chg="ord">
        <pc:chgData name="Albert van Zanten" userId="bf34a219-4b2b-4104-9f6b-8a6ca61ab899" providerId="ADAL" clId="{B42D952B-F5A8-4CEF-8B5A-DFC77DE46CB3}" dt="2026-08-28T08:38:48.392" v="9"/>
        <pc:sldMkLst>
          <pc:docMk/>
          <pc:sldMk cId="1898263570" sldId="267"/>
        </pc:sldMkLst>
      </pc:sldChg>
      <pc:sldChg chg="ord">
        <pc:chgData name="Albert van Zanten" userId="bf34a219-4b2b-4104-9f6b-8a6ca61ab899" providerId="ADAL" clId="{B42D952B-F5A8-4CEF-8B5A-DFC77DE46CB3}" dt="2026-08-28T08:38:38.996" v="8"/>
        <pc:sldMkLst>
          <pc:docMk/>
          <pc:sldMk cId="1135575906" sldId="269"/>
        </pc:sldMkLst>
      </pc:sldChg>
      <pc:sldChg chg="ord">
        <pc:chgData name="Albert van Zanten" userId="bf34a219-4b2b-4104-9f6b-8a6ca61ab899" providerId="ADAL" clId="{B42D952B-F5A8-4CEF-8B5A-DFC77DE46CB3}" dt="2026-08-28T08:23:31.748" v="7"/>
        <pc:sldMkLst>
          <pc:docMk/>
          <pc:sldMk cId="862167462" sldId="27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ABAD67-1CEF-45E1-AB93-B444F77F3A15}" type="datetimeFigureOut">
              <a:rPr lang="nl-NL" smtClean="0"/>
              <a:t>27-8-2026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377867-C3C0-48B2-99C3-ED32BE2105FE}" type="slidenum">
              <a:rPr lang="nl-NL" smtClean="0"/>
              <a:t>‹nr.›</a:t>
            </a:fld>
            <a:endParaRPr lang="nl-NL"/>
          </a:p>
        </p:txBody>
      </p:sp>
    </p:spTree>
    <p:extLst>
      <p:ext uri="{BB962C8B-B14F-4D97-AF65-F5344CB8AC3E}">
        <p14:creationId xmlns:p14="http://schemas.microsoft.com/office/powerpoint/2010/main" val="2469096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Wat fijn dat je gestart bent met de pabo! Je gaat al snel oefenen met het beroep waarvoor je wordt opgeleid. Misschien heb je veel vragen over je stage. Deze presentatie geeft jou én al je begeleiders wat handvatten. </a:t>
            </a:r>
          </a:p>
        </p:txBody>
      </p:sp>
      <p:sp>
        <p:nvSpPr>
          <p:cNvPr id="4" name="Tijdelijke aanduiding voor dianummer 3"/>
          <p:cNvSpPr>
            <a:spLocks noGrp="1"/>
          </p:cNvSpPr>
          <p:nvPr>
            <p:ph type="sldNum" sz="quarter" idx="5"/>
          </p:nvPr>
        </p:nvSpPr>
        <p:spPr/>
        <p:txBody>
          <a:bodyPr/>
          <a:lstStyle/>
          <a:p>
            <a:fld id="{80377867-C3C0-48B2-99C3-ED32BE2105FE}" type="slidenum">
              <a:rPr lang="nl-NL" smtClean="0"/>
              <a:t>1</a:t>
            </a:fld>
            <a:endParaRPr lang="nl-NL"/>
          </a:p>
        </p:txBody>
      </p:sp>
    </p:spTree>
    <p:extLst>
      <p:ext uri="{BB962C8B-B14F-4D97-AF65-F5344CB8AC3E}">
        <p14:creationId xmlns:p14="http://schemas.microsoft.com/office/powerpoint/2010/main" val="29734813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6BF04-5342-D3DB-4CB6-09F2688ED8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F4CF520-55A7-FD34-038A-C586DECBA6DE}"/>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4CC0FD1A-C87E-5DF9-5F09-B22E16F496ED}"/>
              </a:ext>
            </a:extLst>
          </p:cNvPr>
          <p:cNvSpPr>
            <a:spLocks noGrp="1"/>
          </p:cNvSpPr>
          <p:nvPr>
            <p:ph type="body" idx="1"/>
          </p:nvPr>
        </p:nvSpPr>
        <p:spPr/>
        <p:txBody>
          <a:bodyPr/>
          <a:lstStyle/>
          <a:p>
            <a:pPr marL="0" indent="0">
              <a:buNone/>
            </a:pPr>
            <a:r>
              <a:rPr lang="nl-NL" dirty="0"/>
              <a:t>We zoomen even in op het proces rondom het invullen van het praktijkfeedbackformulier. </a:t>
            </a:r>
          </a:p>
          <a:p>
            <a:pPr marL="0" indent="0">
              <a:buNone/>
            </a:pPr>
            <a:r>
              <a:rPr lang="nl-NL" dirty="0"/>
              <a:t>Het praktijkfeedbackformulier zit in een Exceldocument met meerdere tabbladen. </a:t>
            </a:r>
          </a:p>
          <a:p>
            <a:pPr marL="0" indent="0">
              <a:buNone/>
            </a:pPr>
            <a:r>
              <a:rPr lang="nl-NL" dirty="0"/>
              <a:t>Jij vult eerst jouw eigen tabblad in: dat van PFF CIO (collega in opleiding). </a:t>
            </a:r>
          </a:p>
          <a:p>
            <a:pPr marL="0" indent="0">
              <a:buNone/>
            </a:pPr>
            <a:r>
              <a:rPr lang="nl-NL" dirty="0"/>
              <a:t>Daarna stuur jij de ingevulde versie per mail door naar je praktijkopleider. Die vult het tabblad PFF PO in, beveiligt dit tabblad en stuurt het terug naar jou. </a:t>
            </a:r>
          </a:p>
        </p:txBody>
      </p:sp>
      <p:sp>
        <p:nvSpPr>
          <p:cNvPr id="4" name="Tijdelijke aanduiding voor dianummer 3">
            <a:extLst>
              <a:ext uri="{FF2B5EF4-FFF2-40B4-BE49-F238E27FC236}">
                <a16:creationId xmlns:a16="http://schemas.microsoft.com/office/drawing/2014/main" id="{5DB6EBD9-BA16-73A0-21E7-06F59FD36FA5}"/>
              </a:ext>
            </a:extLst>
          </p:cNvPr>
          <p:cNvSpPr>
            <a:spLocks noGrp="1"/>
          </p:cNvSpPr>
          <p:nvPr>
            <p:ph type="sldNum" sz="quarter" idx="5"/>
          </p:nvPr>
        </p:nvSpPr>
        <p:spPr/>
        <p:txBody>
          <a:bodyPr/>
          <a:lstStyle/>
          <a:p>
            <a:fld id="{80377867-C3C0-48B2-99C3-ED32BE2105FE}" type="slidenum">
              <a:rPr lang="nl-NL" smtClean="0"/>
              <a:t>10</a:t>
            </a:fld>
            <a:endParaRPr lang="nl-NL"/>
          </a:p>
        </p:txBody>
      </p:sp>
    </p:spTree>
    <p:extLst>
      <p:ext uri="{BB962C8B-B14F-4D97-AF65-F5344CB8AC3E}">
        <p14:creationId xmlns:p14="http://schemas.microsoft.com/office/powerpoint/2010/main" val="3360588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4D831-80EF-E6B1-03ED-CD0EBE943DA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12C258D-B29B-A914-576E-59ABE1AA87BB}"/>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ADD68694-FBB5-5D46-2515-D2E308B5C150}"/>
              </a:ext>
            </a:extLst>
          </p:cNvPr>
          <p:cNvSpPr>
            <a:spLocks noGrp="1"/>
          </p:cNvSpPr>
          <p:nvPr>
            <p:ph type="body" idx="1"/>
          </p:nvPr>
        </p:nvSpPr>
        <p:spPr/>
        <p:txBody>
          <a:bodyPr/>
          <a:lstStyle/>
          <a:p>
            <a:pPr marL="0" indent="0">
              <a:buNone/>
            </a:pPr>
            <a:r>
              <a:rPr lang="nl-NL" dirty="0"/>
              <a:t>Dan de inhoud van het praktijkfeedbackformulier. Wat doen jij en je praktijkopleider nu precies, wanneer je dit invult?</a:t>
            </a:r>
          </a:p>
          <a:p>
            <a:pPr marL="0" indent="0">
              <a:buNone/>
            </a:pPr>
            <a:r>
              <a:rPr lang="nl-NL" dirty="0"/>
              <a:t>Op het praktijkfeedbackformulier staan alle succescriteria vermeld, waar je tijdens het semester aan werkt. Dat zijn er best veel, wel 14. Dat komt omdat je in de stage aan een heleboel vaardigheden tegelijkertijd werkt. Op deze afbeelding zie je één zo’n succescriterium staan: A1.1a. </a:t>
            </a:r>
          </a:p>
          <a:p>
            <a:pPr marL="0" indent="0">
              <a:buNone/>
            </a:pPr>
            <a:r>
              <a:rPr lang="nl-NL" dirty="0"/>
              <a:t>De 14 succescriteria op het formulier beschrijven de vaardigheden op het gebied van vakinhoud, pedagogische, vakdidactische en professionele bekwaamheden. </a:t>
            </a:r>
          </a:p>
        </p:txBody>
      </p:sp>
      <p:sp>
        <p:nvSpPr>
          <p:cNvPr id="4" name="Tijdelijke aanduiding voor dianummer 3">
            <a:extLst>
              <a:ext uri="{FF2B5EF4-FFF2-40B4-BE49-F238E27FC236}">
                <a16:creationId xmlns:a16="http://schemas.microsoft.com/office/drawing/2014/main" id="{DEA1693A-34A8-67C7-2E5C-9A1BEF9267E5}"/>
              </a:ext>
            </a:extLst>
          </p:cNvPr>
          <p:cNvSpPr>
            <a:spLocks noGrp="1"/>
          </p:cNvSpPr>
          <p:nvPr>
            <p:ph type="sldNum" sz="quarter" idx="5"/>
          </p:nvPr>
        </p:nvSpPr>
        <p:spPr/>
        <p:txBody>
          <a:bodyPr/>
          <a:lstStyle/>
          <a:p>
            <a:fld id="{80377867-C3C0-48B2-99C3-ED32BE2105FE}" type="slidenum">
              <a:rPr lang="nl-NL" smtClean="0"/>
              <a:t>11</a:t>
            </a:fld>
            <a:endParaRPr lang="nl-NL"/>
          </a:p>
        </p:txBody>
      </p:sp>
    </p:spTree>
    <p:extLst>
      <p:ext uri="{BB962C8B-B14F-4D97-AF65-F5344CB8AC3E}">
        <p14:creationId xmlns:p14="http://schemas.microsoft.com/office/powerpoint/2010/main" val="1459365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4EB4A-6352-104A-4063-16E31122B9F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439831-18D6-830E-7FDB-B562811F3530}"/>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188E747B-17AA-217E-708D-D105A2F8C542}"/>
              </a:ext>
            </a:extLst>
          </p:cNvPr>
          <p:cNvSpPr>
            <a:spLocks noGrp="1"/>
          </p:cNvSpPr>
          <p:nvPr>
            <p:ph type="body" idx="1"/>
          </p:nvPr>
        </p:nvSpPr>
        <p:spPr/>
        <p:txBody>
          <a:bodyPr/>
          <a:lstStyle/>
          <a:p>
            <a:pPr marL="0" indent="0">
              <a:buNone/>
            </a:pPr>
            <a:r>
              <a:rPr lang="nl-NL" dirty="0"/>
              <a:t>De 14 succescriteria beschrijven dus jouw leerkrachtvaardigheden die je moet aantonen. Die beschrijvingen zijn soms wat algemeen geformuleerd. Daardoor vragen jij en je praktijkopleider je misschien af met welk zichtbaar leerkrachtgedrag je deze succescriteria aantoont. </a:t>
            </a:r>
          </a:p>
          <a:p>
            <a:pPr marL="0" indent="0">
              <a:buNone/>
            </a:pPr>
            <a:r>
              <a:rPr lang="nl-NL" dirty="0"/>
              <a:t>Daarom is er per succescriterium ook voorbeeldgedrag geformuleerd. Deze voorbeelden zie je in de grijs gearceerde cellen onder het succescriterium. Let op: deze omschrijvingen zijn voorbeelden, geen succescriteria. Je kunt dus ook met ander, vergelijkbaar gedrag de succescriteria aantonen.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gedragsvoorbeelden zijn alleen uitgewerkt voor op niveau. Als je wilt weten welk voorbeeldgedrag hoort bij onder niveau en boven niveau, kijk dan op de website voor Werkplekleren. </a:t>
            </a:r>
          </a:p>
          <a:p>
            <a:pPr marL="0" indent="0">
              <a:buNone/>
            </a:pPr>
            <a:endParaRPr lang="nl-NL" dirty="0"/>
          </a:p>
        </p:txBody>
      </p:sp>
      <p:sp>
        <p:nvSpPr>
          <p:cNvPr id="4" name="Tijdelijke aanduiding voor dianummer 3">
            <a:extLst>
              <a:ext uri="{FF2B5EF4-FFF2-40B4-BE49-F238E27FC236}">
                <a16:creationId xmlns:a16="http://schemas.microsoft.com/office/drawing/2014/main" id="{D689C8B0-355E-BF73-BB11-D0530560D1CB}"/>
              </a:ext>
            </a:extLst>
          </p:cNvPr>
          <p:cNvSpPr>
            <a:spLocks noGrp="1"/>
          </p:cNvSpPr>
          <p:nvPr>
            <p:ph type="sldNum" sz="quarter" idx="5"/>
          </p:nvPr>
        </p:nvSpPr>
        <p:spPr/>
        <p:txBody>
          <a:bodyPr/>
          <a:lstStyle/>
          <a:p>
            <a:fld id="{80377867-C3C0-48B2-99C3-ED32BE2105FE}" type="slidenum">
              <a:rPr lang="nl-NL" smtClean="0"/>
              <a:t>12</a:t>
            </a:fld>
            <a:endParaRPr lang="nl-NL"/>
          </a:p>
        </p:txBody>
      </p:sp>
    </p:spTree>
    <p:extLst>
      <p:ext uri="{BB962C8B-B14F-4D97-AF65-F5344CB8AC3E}">
        <p14:creationId xmlns:p14="http://schemas.microsoft.com/office/powerpoint/2010/main" val="32554031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B51AF-FEF0-D8E9-F60B-A0B735937EA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77B051C-F2D9-5D17-F778-B1852F39540E}"/>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29CA87C1-5C4C-BC5D-F4AE-2AFD104BE1D2}"/>
              </a:ext>
            </a:extLst>
          </p:cNvPr>
          <p:cNvSpPr>
            <a:spLocks noGrp="1"/>
          </p:cNvSpPr>
          <p:nvPr>
            <p:ph type="body" idx="1"/>
          </p:nvPr>
        </p:nvSpPr>
        <p:spPr/>
        <p:txBody>
          <a:bodyPr/>
          <a:lstStyle/>
          <a:p>
            <a:pPr marL="0" indent="0">
              <a:buNone/>
            </a:pPr>
            <a:r>
              <a:rPr lang="nl-NL" dirty="0"/>
              <a:t>Elk succescriterium kun je op 3 niveaus scoren: op, onder, of boven niveau. Aan het einde van het eerste stagesemester moet je hebben aangetoond dat je alle 14 succescriteria beheerst. Ze moeten dan allemaal op niveau zijn. </a:t>
            </a:r>
          </a:p>
          <a:p>
            <a:pPr marL="0" indent="0">
              <a:buNone/>
            </a:pPr>
            <a:r>
              <a:rPr lang="nl-NL" dirty="0"/>
              <a:t>Hebben jij of je praktijkopleider ook iets onder niveau gescoord in het praktijkfeedbackformulier? Raak dan niet in paniek, maar ga hard aan het werk om deze vaardigheid te verbeteren, zodat deze vóór de beoordeling door je instituutsopleider wel op niveau is. </a:t>
            </a:r>
          </a:p>
        </p:txBody>
      </p:sp>
      <p:sp>
        <p:nvSpPr>
          <p:cNvPr id="4" name="Tijdelijke aanduiding voor dianummer 3">
            <a:extLst>
              <a:ext uri="{FF2B5EF4-FFF2-40B4-BE49-F238E27FC236}">
                <a16:creationId xmlns:a16="http://schemas.microsoft.com/office/drawing/2014/main" id="{8F05A5B2-859B-1CD6-47AD-3483C79B12A1}"/>
              </a:ext>
            </a:extLst>
          </p:cNvPr>
          <p:cNvSpPr>
            <a:spLocks noGrp="1"/>
          </p:cNvSpPr>
          <p:nvPr>
            <p:ph type="sldNum" sz="quarter" idx="5"/>
          </p:nvPr>
        </p:nvSpPr>
        <p:spPr/>
        <p:txBody>
          <a:bodyPr/>
          <a:lstStyle/>
          <a:p>
            <a:fld id="{80377867-C3C0-48B2-99C3-ED32BE2105FE}" type="slidenum">
              <a:rPr lang="nl-NL" smtClean="0"/>
              <a:t>13</a:t>
            </a:fld>
            <a:endParaRPr lang="nl-NL"/>
          </a:p>
        </p:txBody>
      </p:sp>
    </p:spTree>
    <p:extLst>
      <p:ext uri="{BB962C8B-B14F-4D97-AF65-F5344CB8AC3E}">
        <p14:creationId xmlns:p14="http://schemas.microsoft.com/office/powerpoint/2010/main" val="810527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4F395-B40A-DE4E-C5F2-9BBD5BE43A5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00F9F1-C678-B46D-2C9C-FC78E9D13F2A}"/>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D62E1BCD-87BA-5221-B8D8-0BD72ED06BA3}"/>
              </a:ext>
            </a:extLst>
          </p:cNvPr>
          <p:cNvSpPr>
            <a:spLocks noGrp="1"/>
          </p:cNvSpPr>
          <p:nvPr>
            <p:ph type="body" idx="1"/>
          </p:nvPr>
        </p:nvSpPr>
        <p:spPr/>
        <p:txBody>
          <a:bodyPr/>
          <a:lstStyle/>
          <a:p>
            <a:pPr marL="0" indent="0">
              <a:buNone/>
            </a:pPr>
            <a:r>
              <a:rPr lang="nl-NL" dirty="0"/>
              <a:t>Naast het scoren van de succescriteria, is het ook de bedoeling dat jij en je praktijkopleider de scores toelichten. Dat doen jullie in de gele vakjes. Je kunt daar wat uitleg geven of voorbeelden opschrijven. </a:t>
            </a:r>
          </a:p>
        </p:txBody>
      </p:sp>
      <p:sp>
        <p:nvSpPr>
          <p:cNvPr id="4" name="Tijdelijke aanduiding voor dianummer 3">
            <a:extLst>
              <a:ext uri="{FF2B5EF4-FFF2-40B4-BE49-F238E27FC236}">
                <a16:creationId xmlns:a16="http://schemas.microsoft.com/office/drawing/2014/main" id="{68B2242C-B46C-6EF8-2701-FF6524CD7FFF}"/>
              </a:ext>
            </a:extLst>
          </p:cNvPr>
          <p:cNvSpPr>
            <a:spLocks noGrp="1"/>
          </p:cNvSpPr>
          <p:nvPr>
            <p:ph type="sldNum" sz="quarter" idx="5"/>
          </p:nvPr>
        </p:nvSpPr>
        <p:spPr/>
        <p:txBody>
          <a:bodyPr/>
          <a:lstStyle/>
          <a:p>
            <a:fld id="{80377867-C3C0-48B2-99C3-ED32BE2105FE}" type="slidenum">
              <a:rPr lang="nl-NL" smtClean="0"/>
              <a:t>14</a:t>
            </a:fld>
            <a:endParaRPr lang="nl-NL"/>
          </a:p>
        </p:txBody>
      </p:sp>
    </p:spTree>
    <p:extLst>
      <p:ext uri="{BB962C8B-B14F-4D97-AF65-F5344CB8AC3E}">
        <p14:creationId xmlns:p14="http://schemas.microsoft.com/office/powerpoint/2010/main" val="4289130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3BCE6-AA53-65A2-B929-D994EEC4938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3A34673-47C4-CAB3-FCBB-FDECBA3AEA13}"/>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20B7425E-C1AA-3775-8F49-2D3E90B6717F}"/>
              </a:ext>
            </a:extLst>
          </p:cNvPr>
          <p:cNvSpPr>
            <a:spLocks noGrp="1"/>
          </p:cNvSpPr>
          <p:nvPr>
            <p:ph type="body" idx="1"/>
          </p:nvPr>
        </p:nvSpPr>
        <p:spPr/>
        <p:txBody>
          <a:bodyPr/>
          <a:lstStyle/>
          <a:p>
            <a:pPr marL="0" indent="0">
              <a:buNone/>
            </a:pPr>
            <a:r>
              <a:rPr lang="nl-NL" dirty="0"/>
              <a:t>Als jij en je praktijkopleider het praktijkfeedbackformulier hebben ingevuld, upload je het Exceldocument op OnStage. Zo wordt het zichtbaar voor je insituutsopleider, die dit gebruikt als input voor de beoordeling aan het einde van de stage. </a:t>
            </a:r>
          </a:p>
        </p:txBody>
      </p:sp>
      <p:sp>
        <p:nvSpPr>
          <p:cNvPr id="4" name="Tijdelijke aanduiding voor dianummer 3">
            <a:extLst>
              <a:ext uri="{FF2B5EF4-FFF2-40B4-BE49-F238E27FC236}">
                <a16:creationId xmlns:a16="http://schemas.microsoft.com/office/drawing/2014/main" id="{591A2F9A-709E-8D46-1745-0D66854ED1FC}"/>
              </a:ext>
            </a:extLst>
          </p:cNvPr>
          <p:cNvSpPr>
            <a:spLocks noGrp="1"/>
          </p:cNvSpPr>
          <p:nvPr>
            <p:ph type="sldNum" sz="quarter" idx="5"/>
          </p:nvPr>
        </p:nvSpPr>
        <p:spPr/>
        <p:txBody>
          <a:bodyPr/>
          <a:lstStyle/>
          <a:p>
            <a:fld id="{80377867-C3C0-48B2-99C3-ED32BE2105FE}" type="slidenum">
              <a:rPr lang="nl-NL" smtClean="0"/>
              <a:t>15</a:t>
            </a:fld>
            <a:endParaRPr lang="nl-NL"/>
          </a:p>
        </p:txBody>
      </p:sp>
    </p:spTree>
    <p:extLst>
      <p:ext uri="{BB962C8B-B14F-4D97-AF65-F5344CB8AC3E}">
        <p14:creationId xmlns:p14="http://schemas.microsoft.com/office/powerpoint/2010/main" val="2418328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BA305-7482-3E11-691A-54A1B60D5E8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7C5E2C0-FB2D-900B-0227-60C1D3E0BD57}"/>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E2851D34-9F82-A973-30B8-6CFA21E056DF}"/>
              </a:ext>
            </a:extLst>
          </p:cNvPr>
          <p:cNvSpPr>
            <a:spLocks noGrp="1"/>
          </p:cNvSpPr>
          <p:nvPr>
            <p:ph type="body" idx="1"/>
          </p:nvPr>
        </p:nvSpPr>
        <p:spPr/>
        <p:txBody>
          <a:bodyPr/>
          <a:lstStyle/>
          <a:p>
            <a:pPr marL="0" indent="0">
              <a:buNone/>
            </a:pPr>
            <a:r>
              <a:rPr lang="nl-NL" dirty="0"/>
              <a:t>Wanneer het einde van je stage nadert, maakt je insituutsopleider met jou en je praktijkopleider een afspraak voor een beoordelingsgesprek. Dat kan op je stageschool, maar ook online. Voorafgaand aan dit gesprek downloadt je insituutsopleider het praktijkfeedbackformulier van jouw OnStage-pagina en leest wat jij en je praktijkopleider hebben ingevuld in het praktijkfeedbackformulier. </a:t>
            </a:r>
            <a:br>
              <a:rPr lang="nl-NL" dirty="0"/>
            </a:br>
            <a:r>
              <a:rPr lang="nl-NL" dirty="0"/>
              <a:t>Ook de instituutsopleider heeft een eigen tabblad in het Exceldocument waar het praktijkfeedbackformulier in zit. In dit tabblad vult hij de beoordeling in. </a:t>
            </a:r>
          </a:p>
          <a:p>
            <a:pPr marL="0" indent="0">
              <a:buNone/>
            </a:pPr>
            <a:r>
              <a:rPr lang="nl-NL" dirty="0"/>
              <a:t>In het Exceldocument staat dus uiteindelijk alles bij elkaar: het door jou én je praktijkopleider ingevulde praktijkfeedbackformulier én de beoordeling. </a:t>
            </a:r>
          </a:p>
          <a:p>
            <a:pPr marL="0" indent="0">
              <a:buNone/>
            </a:pPr>
            <a:r>
              <a:rPr lang="nl-NL" dirty="0"/>
              <a:t>Als deze beoordeling definitief is, uploadt je insituutsopleider het formulier weer op jouw OnStage-pagina, zodat alles netjes is gearchiveerd. Ook voert de insituutsopleider het resultaat in op Osiris. </a:t>
            </a:r>
          </a:p>
          <a:p>
            <a:pPr marL="0" indent="0">
              <a:buNone/>
            </a:pPr>
            <a:endParaRPr lang="nl-NL" dirty="0"/>
          </a:p>
        </p:txBody>
      </p:sp>
      <p:sp>
        <p:nvSpPr>
          <p:cNvPr id="4" name="Tijdelijke aanduiding voor dianummer 3">
            <a:extLst>
              <a:ext uri="{FF2B5EF4-FFF2-40B4-BE49-F238E27FC236}">
                <a16:creationId xmlns:a16="http://schemas.microsoft.com/office/drawing/2014/main" id="{DE63EDC9-AAEA-2CC3-D3B3-E8F61CBBCEA2}"/>
              </a:ext>
            </a:extLst>
          </p:cNvPr>
          <p:cNvSpPr>
            <a:spLocks noGrp="1"/>
          </p:cNvSpPr>
          <p:nvPr>
            <p:ph type="sldNum" sz="quarter" idx="5"/>
          </p:nvPr>
        </p:nvSpPr>
        <p:spPr/>
        <p:txBody>
          <a:bodyPr/>
          <a:lstStyle/>
          <a:p>
            <a:fld id="{80377867-C3C0-48B2-99C3-ED32BE2105FE}" type="slidenum">
              <a:rPr lang="nl-NL" smtClean="0"/>
              <a:t>16</a:t>
            </a:fld>
            <a:endParaRPr lang="nl-NL"/>
          </a:p>
        </p:txBody>
      </p:sp>
    </p:spTree>
    <p:extLst>
      <p:ext uri="{BB962C8B-B14F-4D97-AF65-F5344CB8AC3E}">
        <p14:creationId xmlns:p14="http://schemas.microsoft.com/office/powerpoint/2010/main" val="695305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D37E5-CB7F-6CAA-0A68-DD72279F766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73425AC-6D2D-F0C6-6D7E-9E845CA99C8D}"/>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04AE9EBD-2515-7716-C3A6-511D7AF2D675}"/>
              </a:ext>
            </a:extLst>
          </p:cNvPr>
          <p:cNvSpPr>
            <a:spLocks noGrp="1"/>
          </p:cNvSpPr>
          <p:nvPr>
            <p:ph type="body" idx="1"/>
          </p:nvPr>
        </p:nvSpPr>
        <p:spPr/>
        <p:txBody>
          <a:bodyPr/>
          <a:lstStyle/>
          <a:p>
            <a:pPr marL="0" indent="0">
              <a:buNone/>
            </a:pPr>
            <a:r>
              <a:rPr lang="nl-NL" dirty="0"/>
              <a:t>Dan nog even het verschil tussen de stage in semester 1 en semester 2. </a:t>
            </a:r>
          </a:p>
          <a:p>
            <a:pPr marL="0" indent="0">
              <a:buNone/>
            </a:pPr>
            <a:r>
              <a:rPr lang="nl-NL" dirty="0"/>
              <a:t>Behalve dat jij wisselt van groep, zijn in semester 2 de succescriteria in het praktijkfeedbackformulier en de beoordeling ook anders dan in semester 1. </a:t>
            </a:r>
          </a:p>
          <a:p>
            <a:pPr marL="0" indent="0">
              <a:buNone/>
            </a:pPr>
            <a:r>
              <a:rPr lang="nl-NL" dirty="0"/>
              <a:t>Dat komt omdat je per semester aan andere succescriteria werkt. </a:t>
            </a:r>
          </a:p>
          <a:p>
            <a:pPr marL="0" indent="0">
              <a:buNone/>
            </a:pPr>
            <a:r>
              <a:rPr lang="nl-NL" dirty="0"/>
              <a:t>Het is dus erg belangrijk dat je aan de start van de stage in semester 2 met je praktijkopleider het nieuwe praktijkfeedbackformulier doorneemt, zodat je weet welke succescriteria je in dit semester moet aantonen. Op deze nieuwe succescriteria word je, aan het einde van je stage, uiteraard ook weer beoordeeld door je insituutsopleider. </a:t>
            </a:r>
          </a:p>
          <a:p>
            <a:pPr marL="0" indent="0">
              <a:buNone/>
            </a:pPr>
            <a:r>
              <a:rPr lang="nl-NL" dirty="0"/>
              <a:t> </a:t>
            </a:r>
          </a:p>
        </p:txBody>
      </p:sp>
      <p:sp>
        <p:nvSpPr>
          <p:cNvPr id="4" name="Tijdelijke aanduiding voor dianummer 3">
            <a:extLst>
              <a:ext uri="{FF2B5EF4-FFF2-40B4-BE49-F238E27FC236}">
                <a16:creationId xmlns:a16="http://schemas.microsoft.com/office/drawing/2014/main" id="{7A559EE0-99EE-9517-0508-1B350C19848C}"/>
              </a:ext>
            </a:extLst>
          </p:cNvPr>
          <p:cNvSpPr>
            <a:spLocks noGrp="1"/>
          </p:cNvSpPr>
          <p:nvPr>
            <p:ph type="sldNum" sz="quarter" idx="5"/>
          </p:nvPr>
        </p:nvSpPr>
        <p:spPr/>
        <p:txBody>
          <a:bodyPr/>
          <a:lstStyle/>
          <a:p>
            <a:fld id="{80377867-C3C0-48B2-99C3-ED32BE2105FE}" type="slidenum">
              <a:rPr lang="nl-NL" smtClean="0"/>
              <a:t>17</a:t>
            </a:fld>
            <a:endParaRPr lang="nl-NL"/>
          </a:p>
        </p:txBody>
      </p:sp>
    </p:spTree>
    <p:extLst>
      <p:ext uri="{BB962C8B-B14F-4D97-AF65-F5344CB8AC3E}">
        <p14:creationId xmlns:p14="http://schemas.microsoft.com/office/powerpoint/2010/main" val="1903280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66E05-999B-A033-2499-A739DF2ABD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2046AD1-7B10-FE8E-4C4E-1990FAED6E8B}"/>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F4010B8A-DD9E-D426-F1E3-350A9749F690}"/>
              </a:ext>
            </a:extLst>
          </p:cNvPr>
          <p:cNvSpPr>
            <a:spLocks noGrp="1"/>
          </p:cNvSpPr>
          <p:nvPr>
            <p:ph type="body" idx="1"/>
          </p:nvPr>
        </p:nvSpPr>
        <p:spPr/>
        <p:txBody>
          <a:bodyPr/>
          <a:lstStyle/>
          <a:p>
            <a:pPr marL="0" indent="0">
              <a:buNone/>
            </a:pPr>
            <a:r>
              <a:rPr lang="nl-NL" dirty="0"/>
              <a:t>Eén onderwerp uit de begeleiding hebben we nog niet besproken: ICALT. </a:t>
            </a:r>
          </a:p>
          <a:p>
            <a:pPr marL="0" indent="0">
              <a:buNone/>
            </a:pPr>
            <a:r>
              <a:rPr lang="nl-NL" dirty="0"/>
              <a:t>Twee keer per jaar word jij op je stage geobserveerd door de </a:t>
            </a:r>
            <a:r>
              <a:rPr lang="nl-NL" b="1" dirty="0" err="1"/>
              <a:t>schoolopleider</a:t>
            </a:r>
            <a:r>
              <a:rPr lang="nl-NL" dirty="0"/>
              <a:t>. Jij bereidt een les voor met een lesvoorbereidingsformulier en voert deze uit. De </a:t>
            </a:r>
            <a:r>
              <a:rPr lang="nl-NL" dirty="0" err="1"/>
              <a:t>schoolopleider</a:t>
            </a:r>
            <a:r>
              <a:rPr lang="nl-NL" dirty="0"/>
              <a:t> observeert jouw didactische en pedagogische vaardigheden die je in deze les laat zien en bespreekt deze observatie met jou na. Jij stelt dan persoonlijke leerdoelen op om je vaardigheden te verbeteren. </a:t>
            </a:r>
          </a:p>
          <a:p>
            <a:pPr marL="0" indent="0">
              <a:buNone/>
            </a:pPr>
            <a:r>
              <a:rPr lang="nl-NL" dirty="0"/>
              <a:t>Het voordeel van deze observatie is dat er meerdere begeleiders jouw ontwikkeling volgen.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data voor de ICALT-observatie, vind je in het eerder genoemde informatieboekje. </a:t>
            </a:r>
          </a:p>
          <a:p>
            <a:pPr marL="0" indent="0">
              <a:buNone/>
            </a:pPr>
            <a:endParaRPr lang="nl-NL" dirty="0"/>
          </a:p>
        </p:txBody>
      </p:sp>
      <p:sp>
        <p:nvSpPr>
          <p:cNvPr id="4" name="Tijdelijke aanduiding voor dianummer 3">
            <a:extLst>
              <a:ext uri="{FF2B5EF4-FFF2-40B4-BE49-F238E27FC236}">
                <a16:creationId xmlns:a16="http://schemas.microsoft.com/office/drawing/2014/main" id="{E89FC154-1AB5-AC4F-3CCD-AC9905AF12B7}"/>
              </a:ext>
            </a:extLst>
          </p:cNvPr>
          <p:cNvSpPr>
            <a:spLocks noGrp="1"/>
          </p:cNvSpPr>
          <p:nvPr>
            <p:ph type="sldNum" sz="quarter" idx="5"/>
          </p:nvPr>
        </p:nvSpPr>
        <p:spPr/>
        <p:txBody>
          <a:bodyPr/>
          <a:lstStyle/>
          <a:p>
            <a:fld id="{80377867-C3C0-48B2-99C3-ED32BE2105FE}" type="slidenum">
              <a:rPr lang="nl-NL" smtClean="0"/>
              <a:t>18</a:t>
            </a:fld>
            <a:endParaRPr lang="nl-NL"/>
          </a:p>
        </p:txBody>
      </p:sp>
    </p:spTree>
    <p:extLst>
      <p:ext uri="{BB962C8B-B14F-4D97-AF65-F5344CB8AC3E}">
        <p14:creationId xmlns:p14="http://schemas.microsoft.com/office/powerpoint/2010/main" val="1238925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2639A-5048-B36A-0DCA-A2FC6F4B806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FE78D72-FA64-3C13-C346-87202ACD6C89}"/>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D6E5AFB6-9CAF-A232-68D9-83EFC707B12F}"/>
              </a:ext>
            </a:extLst>
          </p:cNvPr>
          <p:cNvSpPr>
            <a:spLocks noGrp="1"/>
          </p:cNvSpPr>
          <p:nvPr>
            <p:ph type="body" idx="1"/>
          </p:nvPr>
        </p:nvSpPr>
        <p:spPr/>
        <p:txBody>
          <a:bodyPr/>
          <a:lstStyle/>
          <a:p>
            <a:pPr marL="0" indent="0">
              <a:buNone/>
            </a:pPr>
            <a:r>
              <a:rPr lang="nl-NL" dirty="0"/>
              <a:t>Hopelijk heeft deze presentatie jouw duidelijkheid gegeven over je stage. En vergeet niet te genieten van je stage, want: Van gelukkige leraren leren kinderen het meest!</a:t>
            </a:r>
          </a:p>
          <a:p>
            <a:pPr marL="0" indent="0">
              <a:buNone/>
            </a:pPr>
            <a:endParaRPr lang="nl-NL" dirty="0"/>
          </a:p>
        </p:txBody>
      </p:sp>
      <p:sp>
        <p:nvSpPr>
          <p:cNvPr id="4" name="Tijdelijke aanduiding voor dianummer 3">
            <a:extLst>
              <a:ext uri="{FF2B5EF4-FFF2-40B4-BE49-F238E27FC236}">
                <a16:creationId xmlns:a16="http://schemas.microsoft.com/office/drawing/2014/main" id="{CD9BF1C7-0144-DA99-5117-B4605C82B57C}"/>
              </a:ext>
            </a:extLst>
          </p:cNvPr>
          <p:cNvSpPr>
            <a:spLocks noGrp="1"/>
          </p:cNvSpPr>
          <p:nvPr>
            <p:ph type="sldNum" sz="quarter" idx="5"/>
          </p:nvPr>
        </p:nvSpPr>
        <p:spPr/>
        <p:txBody>
          <a:bodyPr/>
          <a:lstStyle/>
          <a:p>
            <a:fld id="{80377867-C3C0-48B2-99C3-ED32BE2105FE}" type="slidenum">
              <a:rPr lang="nl-NL" smtClean="0"/>
              <a:t>19</a:t>
            </a:fld>
            <a:endParaRPr lang="nl-NL"/>
          </a:p>
        </p:txBody>
      </p:sp>
    </p:spTree>
    <p:extLst>
      <p:ext uri="{BB962C8B-B14F-4D97-AF65-F5344CB8AC3E}">
        <p14:creationId xmlns:p14="http://schemas.microsoft.com/office/powerpoint/2010/main" val="3106821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9C4E5-2070-FEE7-4485-D6DDC322E63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4744214-3B0B-0C45-D15D-E3605E0CED0A}"/>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5DB4DE65-C820-51C2-4015-4304EDF9C7B5}"/>
              </a:ext>
            </a:extLst>
          </p:cNvPr>
          <p:cNvSpPr>
            <a:spLocks noGrp="1"/>
          </p:cNvSpPr>
          <p:nvPr>
            <p:ph type="body" idx="1"/>
          </p:nvPr>
        </p:nvSpPr>
        <p:spPr/>
        <p:txBody>
          <a:bodyPr/>
          <a:lstStyle/>
          <a:p>
            <a:pPr marL="0" indent="0">
              <a:buNone/>
            </a:pPr>
            <a:r>
              <a:rPr lang="nl-NL" dirty="0"/>
              <a:t>Per collegejaar loop je twee stages, die elk een half jaar duren. Dat half jaar noemen we een semester. Na het eerste semester, stap je over naar een andere groep. Je start in het eerste semester bijvoorbeeld in groep 7 en gaat dan in semester 2 bijvoorbeeld naar groep 3. </a:t>
            </a:r>
          </a:p>
        </p:txBody>
      </p:sp>
      <p:sp>
        <p:nvSpPr>
          <p:cNvPr id="4" name="Tijdelijke aanduiding voor dianummer 3">
            <a:extLst>
              <a:ext uri="{FF2B5EF4-FFF2-40B4-BE49-F238E27FC236}">
                <a16:creationId xmlns:a16="http://schemas.microsoft.com/office/drawing/2014/main" id="{A3AB6EBA-BCF8-5020-528F-075199C09D4F}"/>
              </a:ext>
            </a:extLst>
          </p:cNvPr>
          <p:cNvSpPr>
            <a:spLocks noGrp="1"/>
          </p:cNvSpPr>
          <p:nvPr>
            <p:ph type="sldNum" sz="quarter" idx="5"/>
          </p:nvPr>
        </p:nvSpPr>
        <p:spPr/>
        <p:txBody>
          <a:bodyPr/>
          <a:lstStyle/>
          <a:p>
            <a:fld id="{80377867-C3C0-48B2-99C3-ED32BE2105FE}" type="slidenum">
              <a:rPr lang="nl-NL" smtClean="0"/>
              <a:t>2</a:t>
            </a:fld>
            <a:endParaRPr lang="nl-NL"/>
          </a:p>
        </p:txBody>
      </p:sp>
    </p:spTree>
    <p:extLst>
      <p:ext uri="{BB962C8B-B14F-4D97-AF65-F5344CB8AC3E}">
        <p14:creationId xmlns:p14="http://schemas.microsoft.com/office/powerpoint/2010/main" val="1993560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pPr marL="0" indent="0">
              <a:buNone/>
            </a:pPr>
            <a:r>
              <a:rPr lang="nl-NL" dirty="0"/>
              <a:t>Je kunt allerlei informatie over het Werkplekleren vinden op een speciale website. Alle betrokkenen bij jouw stage halen hun informatie hier vandaan. Jij, je praktijkopleider, maar ook je leerteambegeleider en je insituutsopleider. Deel deze website op je stageschool en sla de link op in je favorieten. </a:t>
            </a:r>
          </a:p>
          <a:p>
            <a:endParaRPr lang="nl-NL" dirty="0"/>
          </a:p>
        </p:txBody>
      </p:sp>
      <p:sp>
        <p:nvSpPr>
          <p:cNvPr id="4" name="Tijdelijke aanduiding voor dianummer 3"/>
          <p:cNvSpPr>
            <a:spLocks noGrp="1"/>
          </p:cNvSpPr>
          <p:nvPr>
            <p:ph type="sldNum" sz="quarter" idx="5"/>
          </p:nvPr>
        </p:nvSpPr>
        <p:spPr/>
        <p:txBody>
          <a:bodyPr/>
          <a:lstStyle/>
          <a:p>
            <a:fld id="{80377867-C3C0-48B2-99C3-ED32BE2105FE}" type="slidenum">
              <a:rPr lang="nl-NL" smtClean="0"/>
              <a:t>3</a:t>
            </a:fld>
            <a:endParaRPr lang="nl-NL"/>
          </a:p>
        </p:txBody>
      </p:sp>
    </p:spTree>
    <p:extLst>
      <p:ext uri="{BB962C8B-B14F-4D97-AF65-F5344CB8AC3E}">
        <p14:creationId xmlns:p14="http://schemas.microsoft.com/office/powerpoint/2010/main" val="1623715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1BB2C-EB2E-4E71-C5B9-2072FC878A5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AF139E6-4324-0BA3-47D4-6AFD328C2114}"/>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981D4C67-73CB-4215-EBBF-D9717CC2A2E4}"/>
              </a:ext>
            </a:extLst>
          </p:cNvPr>
          <p:cNvSpPr>
            <a:spLocks noGrp="1"/>
          </p:cNvSpPr>
          <p:nvPr>
            <p:ph type="body" idx="1"/>
          </p:nvPr>
        </p:nvSpPr>
        <p:spPr/>
        <p:txBody>
          <a:bodyPr/>
          <a:lstStyle/>
          <a:p>
            <a:pPr marL="0" indent="0">
              <a:buNone/>
            </a:pPr>
            <a:r>
              <a:rPr lang="nl-NL" dirty="0"/>
              <a:t>Natuurlijk heb je veel praktische vragen over de stage. Op welke dagen ben ik op de stageschool? Hoeveel dagen moet ik stagelopen en hoeveel lessen moet ik geven? Hoeveel lesvoorbereidingsformulieren moet ik maken? Wanneer is de stageweek? Wanneer word ik beoordeeld en hoe gaat dat?</a:t>
            </a:r>
          </a:p>
          <a:p>
            <a:pPr marL="0" indent="0">
              <a:buNone/>
            </a:pPr>
            <a:r>
              <a:rPr lang="nl-NL" dirty="0"/>
              <a:t>Deze informatie kun je vinden in een speciaal informatieboekje, op de hiervoor genoemde website van Werkplekleren. Deel dit boekje bij de start van je stage met je praktijkopleider, zodat jullie over dezelfde informatie beschikken. </a:t>
            </a:r>
          </a:p>
          <a:p>
            <a:endParaRPr lang="nl-NL" dirty="0"/>
          </a:p>
        </p:txBody>
      </p:sp>
      <p:sp>
        <p:nvSpPr>
          <p:cNvPr id="4" name="Tijdelijke aanduiding voor dianummer 3">
            <a:extLst>
              <a:ext uri="{FF2B5EF4-FFF2-40B4-BE49-F238E27FC236}">
                <a16:creationId xmlns:a16="http://schemas.microsoft.com/office/drawing/2014/main" id="{AF6FFC9D-3E7B-947B-0FB8-C15B5946CD72}"/>
              </a:ext>
            </a:extLst>
          </p:cNvPr>
          <p:cNvSpPr>
            <a:spLocks noGrp="1"/>
          </p:cNvSpPr>
          <p:nvPr>
            <p:ph type="sldNum" sz="quarter" idx="5"/>
          </p:nvPr>
        </p:nvSpPr>
        <p:spPr/>
        <p:txBody>
          <a:bodyPr/>
          <a:lstStyle/>
          <a:p>
            <a:fld id="{80377867-C3C0-48B2-99C3-ED32BE2105FE}" type="slidenum">
              <a:rPr lang="nl-NL" smtClean="0"/>
              <a:t>4</a:t>
            </a:fld>
            <a:endParaRPr lang="nl-NL"/>
          </a:p>
        </p:txBody>
      </p:sp>
    </p:spTree>
    <p:extLst>
      <p:ext uri="{BB962C8B-B14F-4D97-AF65-F5344CB8AC3E}">
        <p14:creationId xmlns:p14="http://schemas.microsoft.com/office/powerpoint/2010/main" val="3394681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6735D-AF58-0EBA-6865-C8B2F06B3A5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A3F8442-8CEC-B27C-715D-769EB9F56B08}"/>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B25C5455-B841-7FBB-E89F-4978041B22CE}"/>
              </a:ext>
            </a:extLst>
          </p:cNvPr>
          <p:cNvSpPr>
            <a:spLocks noGrp="1"/>
          </p:cNvSpPr>
          <p:nvPr>
            <p:ph type="body" idx="1"/>
          </p:nvPr>
        </p:nvSpPr>
        <p:spPr/>
        <p:txBody>
          <a:bodyPr/>
          <a:lstStyle/>
          <a:p>
            <a:pPr marL="0" indent="0">
              <a:buNone/>
            </a:pPr>
            <a:r>
              <a:rPr lang="nl-NL" dirty="0"/>
              <a:t>In het Informatieboekje vind je ook wie jou allemaal begeleiden in je stage. Even alle betrokkenen op een rijtje: </a:t>
            </a:r>
          </a:p>
          <a:p>
            <a:pPr marL="171450" indent="-171450">
              <a:buFontTx/>
              <a:buChar char="-"/>
            </a:pPr>
            <a:r>
              <a:rPr lang="nl-NL" dirty="0"/>
              <a:t>je praktijkopleider is de groepsleerkracht</a:t>
            </a:r>
          </a:p>
          <a:p>
            <a:pPr marL="171450" indent="-171450">
              <a:buFontTx/>
              <a:buChar char="-"/>
            </a:pPr>
            <a:r>
              <a:rPr lang="nl-NL" dirty="0"/>
              <a:t>de </a:t>
            </a:r>
            <a:r>
              <a:rPr lang="nl-NL" dirty="0" err="1"/>
              <a:t>schoolopleider</a:t>
            </a:r>
            <a:r>
              <a:rPr lang="nl-NL" dirty="0"/>
              <a:t> is een leerkracht op je school die alles stages coördineert en aanspreekpunt is voor algemene vragen over stage</a:t>
            </a:r>
          </a:p>
          <a:p>
            <a:pPr marL="171450" indent="-171450">
              <a:buFontTx/>
              <a:buChar char="-"/>
            </a:pPr>
            <a:r>
              <a:rPr lang="nl-NL" dirty="0"/>
              <a:t>de instituutsopleider is een docent van de hogeschool die jouw stage beoordeelt</a:t>
            </a:r>
          </a:p>
          <a:p>
            <a:pPr marL="171450" indent="-171450">
              <a:buFontTx/>
              <a:buChar char="-"/>
            </a:pPr>
            <a:r>
              <a:rPr lang="nl-NL" dirty="0"/>
              <a:t>je leerteambegeleider is jouw aanspreekpunt op de hogeschool voor bv. je studievoortgang. </a:t>
            </a:r>
          </a:p>
          <a:p>
            <a:endParaRPr lang="nl-NL" dirty="0"/>
          </a:p>
        </p:txBody>
      </p:sp>
      <p:sp>
        <p:nvSpPr>
          <p:cNvPr id="4" name="Tijdelijke aanduiding voor dianummer 3">
            <a:extLst>
              <a:ext uri="{FF2B5EF4-FFF2-40B4-BE49-F238E27FC236}">
                <a16:creationId xmlns:a16="http://schemas.microsoft.com/office/drawing/2014/main" id="{48BD265F-400F-C50D-9498-8E99A11EA95A}"/>
              </a:ext>
            </a:extLst>
          </p:cNvPr>
          <p:cNvSpPr>
            <a:spLocks noGrp="1"/>
          </p:cNvSpPr>
          <p:nvPr>
            <p:ph type="sldNum" sz="quarter" idx="5"/>
          </p:nvPr>
        </p:nvSpPr>
        <p:spPr/>
        <p:txBody>
          <a:bodyPr/>
          <a:lstStyle/>
          <a:p>
            <a:fld id="{80377867-C3C0-48B2-99C3-ED32BE2105FE}" type="slidenum">
              <a:rPr lang="nl-NL" smtClean="0"/>
              <a:t>5</a:t>
            </a:fld>
            <a:endParaRPr lang="nl-NL"/>
          </a:p>
        </p:txBody>
      </p:sp>
    </p:spTree>
    <p:extLst>
      <p:ext uri="{BB962C8B-B14F-4D97-AF65-F5344CB8AC3E}">
        <p14:creationId xmlns:p14="http://schemas.microsoft.com/office/powerpoint/2010/main" val="2139224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pPr marL="0" indent="0">
              <a:buNone/>
            </a:pPr>
            <a:r>
              <a:rPr lang="nl-NL" dirty="0"/>
              <a:t>Je gaat al snel stage lopen als je start met de opleiding. </a:t>
            </a:r>
          </a:p>
          <a:p>
            <a:pPr marL="0" indent="0">
              <a:buNone/>
            </a:pPr>
            <a:r>
              <a:rPr lang="nl-NL" dirty="0"/>
              <a:t>Je maakt kennis met de groep, verzorgt je eerste lessen en bespreekt met je praktijkopleider hoe je ontwikkeling verloopt.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Je vraagt je wellicht af hoe de begeleiding en de beoordeling van jouw stage verlopen. Daarover gaat de rest van deze presentatie. </a:t>
            </a:r>
          </a:p>
          <a:p>
            <a:pPr marL="0" indent="0">
              <a:buNone/>
            </a:pPr>
            <a:endParaRPr lang="nl-NL" dirty="0"/>
          </a:p>
          <a:p>
            <a:endParaRPr lang="nl-NL" dirty="0"/>
          </a:p>
        </p:txBody>
      </p:sp>
      <p:sp>
        <p:nvSpPr>
          <p:cNvPr id="4" name="Tijdelijke aanduiding voor dianummer 3"/>
          <p:cNvSpPr>
            <a:spLocks noGrp="1"/>
          </p:cNvSpPr>
          <p:nvPr>
            <p:ph type="sldNum" sz="quarter" idx="5"/>
          </p:nvPr>
        </p:nvSpPr>
        <p:spPr/>
        <p:txBody>
          <a:bodyPr/>
          <a:lstStyle/>
          <a:p>
            <a:fld id="{80377867-C3C0-48B2-99C3-ED32BE2105FE}" type="slidenum">
              <a:rPr lang="nl-NL" smtClean="0"/>
              <a:t>6</a:t>
            </a:fld>
            <a:endParaRPr lang="nl-NL"/>
          </a:p>
        </p:txBody>
      </p:sp>
    </p:spTree>
    <p:extLst>
      <p:ext uri="{BB962C8B-B14F-4D97-AF65-F5344CB8AC3E}">
        <p14:creationId xmlns:p14="http://schemas.microsoft.com/office/powerpoint/2010/main" val="2246220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CCFD1-6EBD-81B9-5E02-59BCE048321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6AFD7C6-A36A-2B66-CB5E-3B7A5C486901}"/>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EC1B19F4-6847-7408-7AD5-5C445E167702}"/>
              </a:ext>
            </a:extLst>
          </p:cNvPr>
          <p:cNvSpPr>
            <a:spLocks noGrp="1"/>
          </p:cNvSpPr>
          <p:nvPr>
            <p:ph type="body" idx="1"/>
          </p:nvPr>
        </p:nvSpPr>
        <p:spPr/>
        <p:txBody>
          <a:bodyPr/>
          <a:lstStyle/>
          <a:p>
            <a:pPr marL="0" indent="0">
              <a:buNone/>
            </a:pPr>
            <a:r>
              <a:rPr lang="nl-NL" dirty="0"/>
              <a:t>Eerst even de start. </a:t>
            </a:r>
            <a:br>
              <a:rPr lang="nl-NL" dirty="0"/>
            </a:br>
            <a:r>
              <a:rPr lang="nl-NL" dirty="0"/>
              <a:t>Enkele weken na de start van je stage, heb je een startgesprek met z’n drieën: jij, je praktijkopleider en je instituutsopleider van de HU. Jullie bespreken dan of je goed bent geland op je stage, aan welke doelen je werkt en ook hoe de begeleiding en de beoordeling van de stage verlopen. </a:t>
            </a:r>
          </a:p>
        </p:txBody>
      </p:sp>
      <p:sp>
        <p:nvSpPr>
          <p:cNvPr id="4" name="Tijdelijke aanduiding voor dianummer 3">
            <a:extLst>
              <a:ext uri="{FF2B5EF4-FFF2-40B4-BE49-F238E27FC236}">
                <a16:creationId xmlns:a16="http://schemas.microsoft.com/office/drawing/2014/main" id="{66E9C269-8D02-EF83-580D-7A2FE516B954}"/>
              </a:ext>
            </a:extLst>
          </p:cNvPr>
          <p:cNvSpPr>
            <a:spLocks noGrp="1"/>
          </p:cNvSpPr>
          <p:nvPr>
            <p:ph type="sldNum" sz="quarter" idx="5"/>
          </p:nvPr>
        </p:nvSpPr>
        <p:spPr/>
        <p:txBody>
          <a:bodyPr/>
          <a:lstStyle/>
          <a:p>
            <a:fld id="{80377867-C3C0-48B2-99C3-ED32BE2105FE}" type="slidenum">
              <a:rPr lang="nl-NL" smtClean="0"/>
              <a:t>7</a:t>
            </a:fld>
            <a:endParaRPr lang="nl-NL"/>
          </a:p>
        </p:txBody>
      </p:sp>
    </p:spTree>
    <p:extLst>
      <p:ext uri="{BB962C8B-B14F-4D97-AF65-F5344CB8AC3E}">
        <p14:creationId xmlns:p14="http://schemas.microsoft.com/office/powerpoint/2010/main" val="1269252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93306-1F72-D5E9-202B-6850501590C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F7DC0D1-749C-B486-433C-D274DE384494}"/>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12265456-EE99-C305-951D-2DE7A58FB6B8}"/>
              </a:ext>
            </a:extLst>
          </p:cNvPr>
          <p:cNvSpPr>
            <a:spLocks noGrp="1"/>
          </p:cNvSpPr>
          <p:nvPr>
            <p:ph type="body" idx="1"/>
          </p:nvPr>
        </p:nvSpPr>
        <p:spPr/>
        <p:txBody>
          <a:bodyPr/>
          <a:lstStyle/>
          <a:p>
            <a:pPr marL="0" indent="0">
              <a:buNone/>
            </a:pPr>
            <a:r>
              <a:rPr lang="nl-NL" dirty="0"/>
              <a:t>Je krijgt van je praktijkopleider na elke stagedag wel wat feedback op je functioneren. Jullie evalueren dan bijvoorbeeld een les die je hebt gegeven of jullie spreken een lesvoorbereiding door.</a:t>
            </a:r>
          </a:p>
          <a:p>
            <a:pPr marL="0" indent="0">
              <a:buNone/>
            </a:pPr>
            <a:r>
              <a:rPr lang="nl-NL" dirty="0"/>
              <a:t>Daarnaast zijn er door de opleiding ook vaste feedbackmomenten ingebouwd op je stage. Dat zijn er twee: 1 halverwege de stage én 1 vlak voor de beoordeling. Op deze twee momenten vullen jij én je praktijkopleider los van elkaar het </a:t>
            </a:r>
            <a:r>
              <a:rPr lang="nl-NL" b="1" dirty="0"/>
              <a:t>praktijkfeedbackformulier</a:t>
            </a:r>
            <a:r>
              <a:rPr lang="nl-NL" dirty="0"/>
              <a:t> in. Dit formulier laat jou en je praktijkopleider nadenken over jouw ontwikkeling. Dit is dus geen beoordeling, maar feedback. Deze feedback gebruiken jullie om bewust aan je vaardigheden te werken.</a:t>
            </a:r>
          </a:p>
          <a:p>
            <a:pPr marL="0" indent="0">
              <a:buNone/>
            </a:pPr>
            <a:r>
              <a:rPr lang="nl-NL" dirty="0"/>
              <a:t>Een kleine nuancering: voor je allereerste stage in jaar 1 hoeven jij en je praktijkopleider maar 1 keer in het semester het praktijkfeedbackformulier in te vullen. In de stages daarna wordt dat 2 keer per stage.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data voor het invullen van het praktijkfeedbackformulier, vind je in het eerder genoemde informatieboekje. </a:t>
            </a:r>
          </a:p>
        </p:txBody>
      </p:sp>
      <p:sp>
        <p:nvSpPr>
          <p:cNvPr id="4" name="Tijdelijke aanduiding voor dianummer 3">
            <a:extLst>
              <a:ext uri="{FF2B5EF4-FFF2-40B4-BE49-F238E27FC236}">
                <a16:creationId xmlns:a16="http://schemas.microsoft.com/office/drawing/2014/main" id="{E7492A85-F3F0-0C1C-0931-A5195AB6E32C}"/>
              </a:ext>
            </a:extLst>
          </p:cNvPr>
          <p:cNvSpPr>
            <a:spLocks noGrp="1"/>
          </p:cNvSpPr>
          <p:nvPr>
            <p:ph type="sldNum" sz="quarter" idx="5"/>
          </p:nvPr>
        </p:nvSpPr>
        <p:spPr/>
        <p:txBody>
          <a:bodyPr/>
          <a:lstStyle/>
          <a:p>
            <a:fld id="{80377867-C3C0-48B2-99C3-ED32BE2105FE}" type="slidenum">
              <a:rPr lang="nl-NL" smtClean="0"/>
              <a:t>8</a:t>
            </a:fld>
            <a:endParaRPr lang="nl-NL"/>
          </a:p>
        </p:txBody>
      </p:sp>
    </p:spTree>
    <p:extLst>
      <p:ext uri="{BB962C8B-B14F-4D97-AF65-F5344CB8AC3E}">
        <p14:creationId xmlns:p14="http://schemas.microsoft.com/office/powerpoint/2010/main" val="1385655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555E2-B878-A889-8B27-0C04930482B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C422B6D-5A91-E87E-41ED-31B3C8CD0DF6}"/>
              </a:ext>
            </a:extLst>
          </p:cNvPr>
          <p:cNvSpPr>
            <a:spLocks noGrp="1" noRot="1" noChangeAspect="1"/>
          </p:cNvSpPr>
          <p:nvPr>
            <p:ph type="sldImg"/>
          </p:nvPr>
        </p:nvSpPr>
        <p:spPr/>
        <p:txBody>
          <a:bodyPr/>
          <a:lstStyle/>
          <a:p>
            <a:endParaRPr lang="nl-NL"/>
          </a:p>
        </p:txBody>
      </p:sp>
      <p:sp>
        <p:nvSpPr>
          <p:cNvPr id="3" name="Tijdelijke aanduiding voor notities 2">
            <a:extLst>
              <a:ext uri="{FF2B5EF4-FFF2-40B4-BE49-F238E27FC236}">
                <a16:creationId xmlns:a16="http://schemas.microsoft.com/office/drawing/2014/main" id="{4B22AA79-466D-E8AE-8E6E-561007C4184A}"/>
              </a:ext>
            </a:extLst>
          </p:cNvPr>
          <p:cNvSpPr>
            <a:spLocks noGrp="1"/>
          </p:cNvSpPr>
          <p:nvPr>
            <p:ph type="body" idx="1"/>
          </p:nvPr>
        </p:nvSpPr>
        <p:spPr/>
        <p:txBody>
          <a:bodyPr/>
          <a:lstStyle/>
          <a:p>
            <a:pPr marL="0" indent="0">
              <a:buNone/>
            </a:pPr>
            <a:r>
              <a:rPr lang="nl-NL" dirty="0"/>
              <a:t>Het praktijkfeedbackformulier vind je op de website van Werkplekleren. Download dit formulier in het begin van je stage en neem het mee naar je stageschool, zodat je dit samen met je praktijkopleider kunt bespreken. Zo weten jullie allebei aan welke vaardigheden jij moet gaan werken. </a:t>
            </a:r>
          </a:p>
        </p:txBody>
      </p:sp>
      <p:sp>
        <p:nvSpPr>
          <p:cNvPr id="4" name="Tijdelijke aanduiding voor dianummer 3">
            <a:extLst>
              <a:ext uri="{FF2B5EF4-FFF2-40B4-BE49-F238E27FC236}">
                <a16:creationId xmlns:a16="http://schemas.microsoft.com/office/drawing/2014/main" id="{43808298-129A-03A1-8EB0-C68F4D0E9D83}"/>
              </a:ext>
            </a:extLst>
          </p:cNvPr>
          <p:cNvSpPr>
            <a:spLocks noGrp="1"/>
          </p:cNvSpPr>
          <p:nvPr>
            <p:ph type="sldNum" sz="quarter" idx="5"/>
          </p:nvPr>
        </p:nvSpPr>
        <p:spPr/>
        <p:txBody>
          <a:bodyPr/>
          <a:lstStyle/>
          <a:p>
            <a:fld id="{80377867-C3C0-48B2-99C3-ED32BE2105FE}" type="slidenum">
              <a:rPr lang="nl-NL" smtClean="0"/>
              <a:t>9</a:t>
            </a:fld>
            <a:endParaRPr lang="nl-NL"/>
          </a:p>
        </p:txBody>
      </p:sp>
    </p:spTree>
    <p:extLst>
      <p:ext uri="{BB962C8B-B14F-4D97-AF65-F5344CB8AC3E}">
        <p14:creationId xmlns:p14="http://schemas.microsoft.com/office/powerpoint/2010/main" val="637122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A988D5-958F-CECF-7267-F8D4723AB99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CC28768-CCEF-AC22-3FEC-850F516966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7D2F500-2499-2142-7CBD-B7FFFEFC57E8}"/>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5" name="Tijdelijke aanduiding voor voettekst 4">
            <a:extLst>
              <a:ext uri="{FF2B5EF4-FFF2-40B4-BE49-F238E27FC236}">
                <a16:creationId xmlns:a16="http://schemas.microsoft.com/office/drawing/2014/main" id="{A013FEB4-DD65-7C52-92AD-4716C29B2BD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DF0BA8-A617-D9D9-2258-F39150431854}"/>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2106804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D5118-D3BB-F5A7-B3A5-E72469C1127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9461D3A-61D2-A273-9814-868C3A3C3BBF}"/>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A6AA996-8C48-FD64-82BB-EFFEAFBA1A41}"/>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5" name="Tijdelijke aanduiding voor voettekst 4">
            <a:extLst>
              <a:ext uri="{FF2B5EF4-FFF2-40B4-BE49-F238E27FC236}">
                <a16:creationId xmlns:a16="http://schemas.microsoft.com/office/drawing/2014/main" id="{14914BFC-8200-A1BA-166E-A1B11AC7497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AEE17E2-8A57-A156-5D6E-E390F45A5559}"/>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2508130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D5F467F-DA33-C76D-27AD-58425546BAD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917E71BB-9F1E-289D-C4A5-3B02F725977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01F5A15-D61F-3077-1A7E-0BE4C9582325}"/>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5" name="Tijdelijke aanduiding voor voettekst 4">
            <a:extLst>
              <a:ext uri="{FF2B5EF4-FFF2-40B4-BE49-F238E27FC236}">
                <a16:creationId xmlns:a16="http://schemas.microsoft.com/office/drawing/2014/main" id="{21A30382-A2E9-1A4A-5418-FF94FA01AC4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3E75F69-9D44-396D-D145-DCE490FEAFB4}"/>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3678792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B32483-E8CD-2D00-E03C-2A6779AA921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498BAFE-61AE-9F76-1299-87258931A35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13DB430-0335-C2CB-A65C-48452495EBD0}"/>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5" name="Tijdelijke aanduiding voor voettekst 4">
            <a:extLst>
              <a:ext uri="{FF2B5EF4-FFF2-40B4-BE49-F238E27FC236}">
                <a16:creationId xmlns:a16="http://schemas.microsoft.com/office/drawing/2014/main" id="{93489C71-616F-1918-8AB0-02BC23F49B0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88036C-0D13-4476-E47E-216EE6778152}"/>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161779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0DF74-3693-39A4-11F9-D951D2F1C63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F272197-C619-BBFB-75C8-F4CD5A08FE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49FBE10D-3C34-554A-77D1-E2F26EC34A47}"/>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5" name="Tijdelijke aanduiding voor voettekst 4">
            <a:extLst>
              <a:ext uri="{FF2B5EF4-FFF2-40B4-BE49-F238E27FC236}">
                <a16:creationId xmlns:a16="http://schemas.microsoft.com/office/drawing/2014/main" id="{85189F42-6B90-EECD-D024-75608A13D04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896B796-16A6-6C75-8805-0CBE7823A4D7}"/>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2950831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CBE01A-9B89-7BAB-5111-764674B8A4B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91A8ACE-FFD4-B282-A901-32E3E1A59AA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D707276-EF83-D527-A2CB-D738F6CD1DC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EA2C71D-2226-E964-7A38-4B04C765B553}"/>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6" name="Tijdelijke aanduiding voor voettekst 5">
            <a:extLst>
              <a:ext uri="{FF2B5EF4-FFF2-40B4-BE49-F238E27FC236}">
                <a16:creationId xmlns:a16="http://schemas.microsoft.com/office/drawing/2014/main" id="{6F6069DF-F00C-A6DA-B0E3-3DB02D21B6A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4B9A1FF-C799-0AE5-9312-55C850E50B3A}"/>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2113983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13FEAD-A1DF-7D71-FEC5-C6125DAE282B}"/>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D75E4966-3133-8D8F-9435-03119FDB97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540AB96-2A02-63D0-C1AB-FA34B5BF50E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3184D9C-63BA-3BD8-C3EF-35E9350023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7773FB8-5DF9-296D-C1BE-1A3C1152ADE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6972FC92-0D19-8D49-9E9E-5ABF61F97E28}"/>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8" name="Tijdelijke aanduiding voor voettekst 7">
            <a:extLst>
              <a:ext uri="{FF2B5EF4-FFF2-40B4-BE49-F238E27FC236}">
                <a16:creationId xmlns:a16="http://schemas.microsoft.com/office/drawing/2014/main" id="{C0928783-82BC-9128-F092-F81E9028122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BBF3D73-4302-05D2-E3F0-2A8A02C5C9A4}"/>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413520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63754-CD15-CBBD-8229-A46F797874F4}"/>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C14D41E-66D9-07D0-9114-A827706F247C}"/>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4" name="Tijdelijke aanduiding voor voettekst 3">
            <a:extLst>
              <a:ext uri="{FF2B5EF4-FFF2-40B4-BE49-F238E27FC236}">
                <a16:creationId xmlns:a16="http://schemas.microsoft.com/office/drawing/2014/main" id="{26E44031-6B3B-008C-06D0-1F60DAD342C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2D443FB2-16F2-7621-B3A5-9EB825D69460}"/>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3415711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83180BA-0849-0871-4A68-61103A30F472}"/>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3" name="Tijdelijke aanduiding voor voettekst 2">
            <a:extLst>
              <a:ext uri="{FF2B5EF4-FFF2-40B4-BE49-F238E27FC236}">
                <a16:creationId xmlns:a16="http://schemas.microsoft.com/office/drawing/2014/main" id="{1843B36C-81FE-A1C1-F7C7-44654D07F6B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7CAA82F-AD5D-69B2-386E-C0240BF9B50A}"/>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2061063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B2BD80-0F7B-C655-2CDC-CA96E638D01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E6DD560-45B6-1F2F-17F3-864B762995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5F371EE3-28C5-505D-F7BB-6BC8014AB0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11C40B1-0EC6-ECC5-9BAE-40857975B6C4}"/>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6" name="Tijdelijke aanduiding voor voettekst 5">
            <a:extLst>
              <a:ext uri="{FF2B5EF4-FFF2-40B4-BE49-F238E27FC236}">
                <a16:creationId xmlns:a16="http://schemas.microsoft.com/office/drawing/2014/main" id="{AFBFE8D1-23CD-47D4-41F2-010180FC2D7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A2B3A9A-07C8-17D6-8BE1-08F31D6D0B6A}"/>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318336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5AB670-BB3A-4FD1-6CCD-C4E5AB94A2B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F2BC556E-BC54-F453-FABD-7B272F4B8A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2627215-8DEB-5FFF-6F3D-79D7A4A007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EB69100-9404-B5FC-7B40-63A5253AA115}"/>
              </a:ext>
            </a:extLst>
          </p:cNvPr>
          <p:cNvSpPr>
            <a:spLocks noGrp="1"/>
          </p:cNvSpPr>
          <p:nvPr>
            <p:ph type="dt" sz="half" idx="10"/>
          </p:nvPr>
        </p:nvSpPr>
        <p:spPr/>
        <p:txBody>
          <a:bodyPr/>
          <a:lstStyle/>
          <a:p>
            <a:fld id="{BF87A247-6895-4E09-A12A-8611E7416F09}" type="datetimeFigureOut">
              <a:rPr lang="nl-NL" smtClean="0"/>
              <a:t>27-8-2026</a:t>
            </a:fld>
            <a:endParaRPr lang="nl-NL"/>
          </a:p>
        </p:txBody>
      </p:sp>
      <p:sp>
        <p:nvSpPr>
          <p:cNvPr id="6" name="Tijdelijke aanduiding voor voettekst 5">
            <a:extLst>
              <a:ext uri="{FF2B5EF4-FFF2-40B4-BE49-F238E27FC236}">
                <a16:creationId xmlns:a16="http://schemas.microsoft.com/office/drawing/2014/main" id="{A8D53E56-50D5-5E30-B97B-C23DF4DE397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0C4F037-D79F-F435-9D49-62069D7B3161}"/>
              </a:ext>
            </a:extLst>
          </p:cNvPr>
          <p:cNvSpPr>
            <a:spLocks noGrp="1"/>
          </p:cNvSpPr>
          <p:nvPr>
            <p:ph type="sldNum" sz="quarter" idx="12"/>
          </p:nvPr>
        </p:nvSpPr>
        <p:spPr/>
        <p:txBody>
          <a:bodyPr/>
          <a:lstStyle/>
          <a:p>
            <a:fld id="{202AF7FB-9CD4-433D-9305-5FF575E94D2C}" type="slidenum">
              <a:rPr lang="nl-NL" smtClean="0"/>
              <a:t>‹nr.›</a:t>
            </a:fld>
            <a:endParaRPr lang="nl-NL"/>
          </a:p>
        </p:txBody>
      </p:sp>
    </p:spTree>
    <p:extLst>
      <p:ext uri="{BB962C8B-B14F-4D97-AF65-F5344CB8AC3E}">
        <p14:creationId xmlns:p14="http://schemas.microsoft.com/office/powerpoint/2010/main" val="298878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E3EC10F-FD5E-1785-FE9A-8CC1258BF6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F91DFE9C-E807-E0DC-C072-C4B627288E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37CB8EA-C3E5-FA4E-8DA9-8B5745390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87A247-6895-4E09-A12A-8611E7416F09}" type="datetimeFigureOut">
              <a:rPr lang="nl-NL" smtClean="0"/>
              <a:t>27-8-2026</a:t>
            </a:fld>
            <a:endParaRPr lang="nl-NL"/>
          </a:p>
        </p:txBody>
      </p:sp>
      <p:sp>
        <p:nvSpPr>
          <p:cNvPr id="5" name="Tijdelijke aanduiding voor voettekst 4">
            <a:extLst>
              <a:ext uri="{FF2B5EF4-FFF2-40B4-BE49-F238E27FC236}">
                <a16:creationId xmlns:a16="http://schemas.microsoft.com/office/drawing/2014/main" id="{1D9911A3-3BE8-8D37-D27E-5F7763E6C6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4D8EEF7A-73D5-CC02-6893-4C95CA5A1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2AF7FB-9CD4-433D-9305-5FF575E94D2C}" type="slidenum">
              <a:rPr lang="nl-NL" smtClean="0"/>
              <a:t>‹nr.›</a:t>
            </a:fld>
            <a:endParaRPr lang="nl-NL"/>
          </a:p>
        </p:txBody>
      </p:sp>
    </p:spTree>
    <p:extLst>
      <p:ext uri="{BB962C8B-B14F-4D97-AF65-F5344CB8AC3E}">
        <p14:creationId xmlns:p14="http://schemas.microsoft.com/office/powerpoint/2010/main" val="3454865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1.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4.png"/><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8.png"/><Relationship Id="rId5" Type="http://schemas.openxmlformats.org/officeDocument/2006/relationships/image" Target="../media/image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9.png"/><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hyperlink" Target="https://husite.nl/stage-en-afstudeerinformatie/"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hyperlink" Target="https://husite.nl/samen-opleiden-primair-onderwijs/wp-content/uploads/sites/361/2026/07/260707-Informatieboekje-voor-het-werkplekleren-2026-2027.pdf"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hyperlink" Target="https://husite.nl/samen-opleiden-primair-onderwijs/wp-content/uploads/sites/361/2026/07/260707-Informatieboekje-voor-het-werkplekleren-2026-2027.pdf" TargetMode="External"/><Relationship Id="rId4" Type="http://schemas.openxmlformats.org/officeDocument/2006/relationships/notesSlide" Target="../notesSlides/notesSlide5.xml"/><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jp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hyperlink" Target="https://husite.nl/stage-en-afstudeerinformatie/" TargetMode="Externa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notesSlide" Target="../notesSlides/notesSlide9.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F8C54E-A4A1-95C7-6307-71AE11F8ED62}"/>
              </a:ext>
            </a:extLst>
          </p:cNvPr>
          <p:cNvSpPr>
            <a:spLocks noGrp="1"/>
          </p:cNvSpPr>
          <p:nvPr>
            <p:ph type="ctrTitle"/>
          </p:nvPr>
        </p:nvSpPr>
        <p:spPr>
          <a:xfrm>
            <a:off x="1665515" y="2602820"/>
            <a:ext cx="9144000" cy="2387600"/>
          </a:xfrm>
        </p:spPr>
        <p:txBody>
          <a:bodyPr>
            <a:normAutofit fontScale="90000"/>
          </a:bodyPr>
          <a:lstStyle/>
          <a:p>
            <a:br>
              <a:rPr lang="nl-NL" dirty="0"/>
            </a:br>
            <a:br>
              <a:rPr lang="nl-NL" dirty="0"/>
            </a:br>
            <a:r>
              <a:rPr lang="nl-NL" dirty="0"/>
              <a:t>Begeleiding en beoordeling van Werkplekleren</a:t>
            </a:r>
            <a:br>
              <a:rPr lang="nl-NL" dirty="0"/>
            </a:br>
            <a:r>
              <a:rPr lang="nl-NL" dirty="0"/>
              <a:t>Fase 1</a:t>
            </a:r>
            <a:br>
              <a:rPr lang="nl-NL" dirty="0"/>
            </a:br>
            <a:br>
              <a:rPr lang="nl-NL" dirty="0"/>
            </a:br>
            <a:endParaRPr lang="nl-NL" dirty="0"/>
          </a:p>
        </p:txBody>
      </p:sp>
      <p:sp>
        <p:nvSpPr>
          <p:cNvPr id="3" name="Ondertitel 2">
            <a:extLst>
              <a:ext uri="{FF2B5EF4-FFF2-40B4-BE49-F238E27FC236}">
                <a16:creationId xmlns:a16="http://schemas.microsoft.com/office/drawing/2014/main" id="{E320417D-33DA-DB7C-8A3F-6EDA330A04DF}"/>
              </a:ext>
            </a:extLst>
          </p:cNvPr>
          <p:cNvSpPr>
            <a:spLocks noGrp="1"/>
          </p:cNvSpPr>
          <p:nvPr>
            <p:ph type="subTitle" idx="1"/>
          </p:nvPr>
        </p:nvSpPr>
        <p:spPr/>
        <p:txBody>
          <a:bodyPr/>
          <a:lstStyle/>
          <a:p>
            <a:r>
              <a:rPr lang="nl-NL" dirty="0"/>
              <a:t>Voltijd</a:t>
            </a:r>
          </a:p>
          <a:p>
            <a:r>
              <a:rPr lang="nl-NL" dirty="0"/>
              <a:t>Flexibele deeltijdopleiding regulier</a:t>
            </a:r>
          </a:p>
        </p:txBody>
      </p:sp>
      <p:pic>
        <p:nvPicPr>
          <p:cNvPr id="5" name="Afbeelding 4">
            <a:extLst>
              <a:ext uri="{FF2B5EF4-FFF2-40B4-BE49-F238E27FC236}">
                <a16:creationId xmlns:a16="http://schemas.microsoft.com/office/drawing/2014/main" id="{9870E234-3746-6F34-FBBD-D31F300D8A20}"/>
              </a:ext>
            </a:extLst>
          </p:cNvPr>
          <p:cNvPicPr>
            <a:picLocks noChangeAspect="1"/>
          </p:cNvPicPr>
          <p:nvPr/>
        </p:nvPicPr>
        <p:blipFill>
          <a:blip r:embed="rId5"/>
          <a:stretch>
            <a:fillRect/>
          </a:stretch>
        </p:blipFill>
        <p:spPr>
          <a:xfrm>
            <a:off x="4590868" y="4990420"/>
            <a:ext cx="2610214" cy="1019317"/>
          </a:xfrm>
          <a:prstGeom prst="rect">
            <a:avLst/>
          </a:prstGeom>
        </p:spPr>
      </p:pic>
      <p:pic>
        <p:nvPicPr>
          <p:cNvPr id="8" name="Opgenomen geluid">
            <a:hlinkClick r:id="" action="ppaction://media"/>
            <a:extLst>
              <a:ext uri="{FF2B5EF4-FFF2-40B4-BE49-F238E27FC236}">
                <a16:creationId xmlns:a16="http://schemas.microsoft.com/office/drawing/2014/main" id="{5A052216-865A-F106-92C2-87676CDE296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9773" y="5941775"/>
            <a:ext cx="406400" cy="406400"/>
          </a:xfrm>
          <a:prstGeom prst="rect">
            <a:avLst/>
          </a:prstGeom>
        </p:spPr>
      </p:pic>
    </p:spTree>
    <p:extLst>
      <p:ext uri="{BB962C8B-B14F-4D97-AF65-F5344CB8AC3E}">
        <p14:creationId xmlns:p14="http://schemas.microsoft.com/office/powerpoint/2010/main" val="389718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92508-A669-54F1-D270-9B11F15DDC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81D1107-29AA-0D5D-84B2-58027B994F19}"/>
              </a:ext>
            </a:extLst>
          </p:cNvPr>
          <p:cNvSpPr>
            <a:spLocks noGrp="1"/>
          </p:cNvSpPr>
          <p:nvPr>
            <p:ph type="title"/>
          </p:nvPr>
        </p:nvSpPr>
        <p:spPr/>
        <p:txBody>
          <a:bodyPr/>
          <a:lstStyle/>
          <a:p>
            <a:r>
              <a:rPr lang="nl-NL" dirty="0"/>
              <a:t>Praktijkfeedbackformulier</a:t>
            </a:r>
          </a:p>
        </p:txBody>
      </p:sp>
      <p:pic>
        <p:nvPicPr>
          <p:cNvPr id="5" name="Afbeelding 4">
            <a:extLst>
              <a:ext uri="{FF2B5EF4-FFF2-40B4-BE49-F238E27FC236}">
                <a16:creationId xmlns:a16="http://schemas.microsoft.com/office/drawing/2014/main" id="{3CF08301-4210-19D6-BE2F-9931E6C71ECE}"/>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9" name="Tijdelijke aanduiding voor inhoud 8">
            <a:extLst>
              <a:ext uri="{FF2B5EF4-FFF2-40B4-BE49-F238E27FC236}">
                <a16:creationId xmlns:a16="http://schemas.microsoft.com/office/drawing/2014/main" id="{C698C47F-C0BF-B716-B4FA-93496D914C10}"/>
              </a:ext>
            </a:extLst>
          </p:cNvPr>
          <p:cNvPicPr>
            <a:picLocks noGrp="1" noChangeAspect="1"/>
          </p:cNvPicPr>
          <p:nvPr>
            <p:ph idx="1"/>
          </p:nvPr>
        </p:nvPicPr>
        <p:blipFill>
          <a:blip r:embed="rId6"/>
          <a:stretch>
            <a:fillRect/>
          </a:stretch>
        </p:blipFill>
        <p:spPr>
          <a:xfrm>
            <a:off x="838199" y="1253330"/>
            <a:ext cx="8162925" cy="5391451"/>
          </a:xfrm>
          <a:prstGeom prst="rect">
            <a:avLst/>
          </a:prstGeom>
          <a:ln>
            <a:noFill/>
          </a:ln>
          <a:effectLst>
            <a:outerShdw blurRad="292100" dist="139700" dir="2700000" algn="tl" rotWithShape="0">
              <a:srgbClr val="333333">
                <a:alpha val="65000"/>
              </a:srgbClr>
            </a:outerShdw>
          </a:effectLst>
        </p:spPr>
      </p:pic>
      <p:sp>
        <p:nvSpPr>
          <p:cNvPr id="11" name="Ovaal 10">
            <a:extLst>
              <a:ext uri="{FF2B5EF4-FFF2-40B4-BE49-F238E27FC236}">
                <a16:creationId xmlns:a16="http://schemas.microsoft.com/office/drawing/2014/main" id="{8221D67B-75C5-6343-93A8-BDC879E0127C}"/>
              </a:ext>
            </a:extLst>
          </p:cNvPr>
          <p:cNvSpPr/>
          <p:nvPr/>
        </p:nvSpPr>
        <p:spPr>
          <a:xfrm>
            <a:off x="2957513" y="6229350"/>
            <a:ext cx="1085850" cy="415431"/>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Ovaal 12">
            <a:extLst>
              <a:ext uri="{FF2B5EF4-FFF2-40B4-BE49-F238E27FC236}">
                <a16:creationId xmlns:a16="http://schemas.microsoft.com/office/drawing/2014/main" id="{69F388A9-73C0-1D27-D228-1EC921EDDA04}"/>
              </a:ext>
            </a:extLst>
          </p:cNvPr>
          <p:cNvSpPr/>
          <p:nvPr/>
        </p:nvSpPr>
        <p:spPr>
          <a:xfrm>
            <a:off x="4043363" y="6229350"/>
            <a:ext cx="1085850" cy="415431"/>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Opgenomen geluid">
            <a:hlinkClick r:id="" action="ppaction://media"/>
            <a:extLst>
              <a:ext uri="{FF2B5EF4-FFF2-40B4-BE49-F238E27FC236}">
                <a16:creationId xmlns:a16="http://schemas.microsoft.com/office/drawing/2014/main" id="{09B5110A-39CC-0956-C2FF-0046E40E01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3800" y="5822950"/>
            <a:ext cx="406400" cy="406400"/>
          </a:xfrm>
          <a:prstGeom prst="rect">
            <a:avLst/>
          </a:prstGeom>
        </p:spPr>
      </p:pic>
    </p:spTree>
    <p:extLst>
      <p:ext uri="{BB962C8B-B14F-4D97-AF65-F5344CB8AC3E}">
        <p14:creationId xmlns:p14="http://schemas.microsoft.com/office/powerpoint/2010/main" val="204271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489"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648C4-6E53-8B12-DECC-551AB69736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4DDC750-112D-A860-4ED4-28D38DCBD1B0}"/>
              </a:ext>
            </a:extLst>
          </p:cNvPr>
          <p:cNvSpPr>
            <a:spLocks noGrp="1"/>
          </p:cNvSpPr>
          <p:nvPr>
            <p:ph type="title"/>
          </p:nvPr>
        </p:nvSpPr>
        <p:spPr/>
        <p:txBody>
          <a:bodyPr/>
          <a:lstStyle/>
          <a:p>
            <a:r>
              <a:rPr lang="nl-NL" dirty="0"/>
              <a:t>Succescriteria</a:t>
            </a:r>
          </a:p>
        </p:txBody>
      </p:sp>
      <p:pic>
        <p:nvPicPr>
          <p:cNvPr id="5" name="Afbeelding 4">
            <a:extLst>
              <a:ext uri="{FF2B5EF4-FFF2-40B4-BE49-F238E27FC236}">
                <a16:creationId xmlns:a16="http://schemas.microsoft.com/office/drawing/2014/main" id="{94FB9ED3-7FC6-6BC0-4406-7F188AB3D85C}"/>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4" name="Tijdelijke aanduiding voor inhoud 3">
            <a:extLst>
              <a:ext uri="{FF2B5EF4-FFF2-40B4-BE49-F238E27FC236}">
                <a16:creationId xmlns:a16="http://schemas.microsoft.com/office/drawing/2014/main" id="{5446323F-6CE0-52F0-E4F1-8827887F6500}"/>
              </a:ext>
            </a:extLst>
          </p:cNvPr>
          <p:cNvPicPr>
            <a:picLocks noGrp="1" noChangeAspect="1"/>
          </p:cNvPicPr>
          <p:nvPr>
            <p:ph idx="1"/>
          </p:nvPr>
        </p:nvPicPr>
        <p:blipFill>
          <a:blip r:embed="rId6"/>
          <a:stretch>
            <a:fillRect/>
          </a:stretch>
        </p:blipFill>
        <p:spPr>
          <a:xfrm>
            <a:off x="838200" y="1826632"/>
            <a:ext cx="11150278" cy="4167187"/>
          </a:xfrm>
          <a:prstGeom prst="rect">
            <a:avLst/>
          </a:prstGeom>
          <a:ln>
            <a:noFill/>
          </a:ln>
          <a:effectLst>
            <a:outerShdw blurRad="292100" dist="139700" dir="2700000" algn="tl" rotWithShape="0">
              <a:srgbClr val="333333">
                <a:alpha val="65000"/>
              </a:srgbClr>
            </a:outerShdw>
          </a:effectLst>
        </p:spPr>
      </p:pic>
      <p:sp>
        <p:nvSpPr>
          <p:cNvPr id="8" name="Ovaal 7">
            <a:extLst>
              <a:ext uri="{FF2B5EF4-FFF2-40B4-BE49-F238E27FC236}">
                <a16:creationId xmlns:a16="http://schemas.microsoft.com/office/drawing/2014/main" id="{FDFF67FB-31A2-ED54-F5BF-967A99900A17}"/>
              </a:ext>
            </a:extLst>
          </p:cNvPr>
          <p:cNvSpPr/>
          <p:nvPr/>
        </p:nvSpPr>
        <p:spPr>
          <a:xfrm>
            <a:off x="4014788" y="2132878"/>
            <a:ext cx="4700587" cy="143899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Opgenomen geluid">
            <a:hlinkClick r:id="" action="ppaction://media"/>
            <a:extLst>
              <a:ext uri="{FF2B5EF4-FFF2-40B4-BE49-F238E27FC236}">
                <a16:creationId xmlns:a16="http://schemas.microsoft.com/office/drawing/2014/main" id="{760C4EDB-3A71-0935-9941-935966DA04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50600" y="6228597"/>
            <a:ext cx="406400" cy="406400"/>
          </a:xfrm>
          <a:prstGeom prst="rect">
            <a:avLst/>
          </a:prstGeom>
        </p:spPr>
      </p:pic>
    </p:spTree>
    <p:extLst>
      <p:ext uri="{BB962C8B-B14F-4D97-AF65-F5344CB8AC3E}">
        <p14:creationId xmlns:p14="http://schemas.microsoft.com/office/powerpoint/2010/main" val="365185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5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B53DF-72FD-AC9D-B6F7-9CB726BB394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9BCF1B5-5BD1-C68C-B3B8-99E1E6EF3CA3}"/>
              </a:ext>
            </a:extLst>
          </p:cNvPr>
          <p:cNvSpPr>
            <a:spLocks noGrp="1"/>
          </p:cNvSpPr>
          <p:nvPr>
            <p:ph type="title"/>
          </p:nvPr>
        </p:nvSpPr>
        <p:spPr/>
        <p:txBody>
          <a:bodyPr/>
          <a:lstStyle/>
          <a:p>
            <a:r>
              <a:rPr lang="nl-NL" dirty="0"/>
              <a:t>Uitgewerkte gedragsvoorbeelden</a:t>
            </a:r>
          </a:p>
        </p:txBody>
      </p:sp>
      <p:pic>
        <p:nvPicPr>
          <p:cNvPr id="5" name="Afbeelding 4">
            <a:extLst>
              <a:ext uri="{FF2B5EF4-FFF2-40B4-BE49-F238E27FC236}">
                <a16:creationId xmlns:a16="http://schemas.microsoft.com/office/drawing/2014/main" id="{6AF5C8DE-3809-557D-ED1C-1B1E357990A4}"/>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4" name="Tijdelijke aanduiding voor inhoud 3">
            <a:extLst>
              <a:ext uri="{FF2B5EF4-FFF2-40B4-BE49-F238E27FC236}">
                <a16:creationId xmlns:a16="http://schemas.microsoft.com/office/drawing/2014/main" id="{6AFADD33-4D9D-C935-680D-DCBD25974BF3}"/>
              </a:ext>
            </a:extLst>
          </p:cNvPr>
          <p:cNvPicPr>
            <a:picLocks noGrp="1" noChangeAspect="1"/>
          </p:cNvPicPr>
          <p:nvPr>
            <p:ph idx="1"/>
          </p:nvPr>
        </p:nvPicPr>
        <p:blipFill>
          <a:blip r:embed="rId6"/>
          <a:stretch>
            <a:fillRect/>
          </a:stretch>
        </p:blipFill>
        <p:spPr>
          <a:xfrm>
            <a:off x="838200" y="1826632"/>
            <a:ext cx="11150278" cy="4167187"/>
          </a:xfrm>
          <a:prstGeom prst="rect">
            <a:avLst/>
          </a:prstGeom>
          <a:ln>
            <a:noFill/>
          </a:ln>
          <a:effectLst>
            <a:outerShdw blurRad="292100" dist="139700" dir="2700000" algn="tl" rotWithShape="0">
              <a:srgbClr val="333333">
                <a:alpha val="65000"/>
              </a:srgbClr>
            </a:outerShdw>
          </a:effectLst>
        </p:spPr>
      </p:pic>
      <p:sp>
        <p:nvSpPr>
          <p:cNvPr id="8" name="Ovaal 7">
            <a:extLst>
              <a:ext uri="{FF2B5EF4-FFF2-40B4-BE49-F238E27FC236}">
                <a16:creationId xmlns:a16="http://schemas.microsoft.com/office/drawing/2014/main" id="{A55BA1A5-F4B8-20F8-3ABA-D0D1C53842DC}"/>
              </a:ext>
            </a:extLst>
          </p:cNvPr>
          <p:cNvSpPr/>
          <p:nvPr/>
        </p:nvSpPr>
        <p:spPr>
          <a:xfrm>
            <a:off x="4063045" y="3702186"/>
            <a:ext cx="4700587" cy="2575046"/>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Opgenomen geluid">
            <a:hlinkClick r:id="" action="ppaction://media"/>
            <a:extLst>
              <a:ext uri="{FF2B5EF4-FFF2-40B4-BE49-F238E27FC236}">
                <a16:creationId xmlns:a16="http://schemas.microsoft.com/office/drawing/2014/main" id="{5A93849B-37D4-7B5C-7474-E54FA7D860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3800" y="6129763"/>
            <a:ext cx="406400" cy="406400"/>
          </a:xfrm>
          <a:prstGeom prst="rect">
            <a:avLst/>
          </a:prstGeom>
        </p:spPr>
      </p:pic>
    </p:spTree>
    <p:extLst>
      <p:ext uri="{BB962C8B-B14F-4D97-AF65-F5344CB8AC3E}">
        <p14:creationId xmlns:p14="http://schemas.microsoft.com/office/powerpoint/2010/main" val="2784267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0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82F42-BAFD-C8DE-2AC2-C11BA1955B1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C769D08-C73B-500A-54C2-25A4E0C3CA5F}"/>
              </a:ext>
            </a:extLst>
          </p:cNvPr>
          <p:cNvSpPr>
            <a:spLocks noGrp="1"/>
          </p:cNvSpPr>
          <p:nvPr>
            <p:ph type="title"/>
          </p:nvPr>
        </p:nvSpPr>
        <p:spPr/>
        <p:txBody>
          <a:bodyPr/>
          <a:lstStyle/>
          <a:p>
            <a:r>
              <a:rPr lang="nl-NL" dirty="0"/>
              <a:t>Niveau</a:t>
            </a:r>
          </a:p>
        </p:txBody>
      </p:sp>
      <p:pic>
        <p:nvPicPr>
          <p:cNvPr id="5" name="Afbeelding 4">
            <a:extLst>
              <a:ext uri="{FF2B5EF4-FFF2-40B4-BE49-F238E27FC236}">
                <a16:creationId xmlns:a16="http://schemas.microsoft.com/office/drawing/2014/main" id="{9BE293A5-E8DB-4A55-8A8D-AE9AA56CCA5B}"/>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4" name="Tijdelijke aanduiding voor inhoud 3">
            <a:extLst>
              <a:ext uri="{FF2B5EF4-FFF2-40B4-BE49-F238E27FC236}">
                <a16:creationId xmlns:a16="http://schemas.microsoft.com/office/drawing/2014/main" id="{AF2C5DEB-C8ED-DDAC-B719-2939295263F4}"/>
              </a:ext>
            </a:extLst>
          </p:cNvPr>
          <p:cNvPicPr>
            <a:picLocks noGrp="1" noChangeAspect="1"/>
          </p:cNvPicPr>
          <p:nvPr>
            <p:ph idx="1"/>
          </p:nvPr>
        </p:nvPicPr>
        <p:blipFill>
          <a:blip r:embed="rId6"/>
          <a:stretch>
            <a:fillRect/>
          </a:stretch>
        </p:blipFill>
        <p:spPr>
          <a:xfrm>
            <a:off x="838200" y="1826632"/>
            <a:ext cx="11150278" cy="4167187"/>
          </a:xfrm>
          <a:prstGeom prst="rect">
            <a:avLst/>
          </a:prstGeom>
          <a:ln>
            <a:noFill/>
          </a:ln>
          <a:effectLst>
            <a:outerShdw blurRad="292100" dist="139700" dir="2700000" algn="tl" rotWithShape="0">
              <a:srgbClr val="333333">
                <a:alpha val="65000"/>
              </a:srgbClr>
            </a:outerShdw>
          </a:effectLst>
        </p:spPr>
      </p:pic>
      <p:sp>
        <p:nvSpPr>
          <p:cNvPr id="8" name="Ovaal 7">
            <a:extLst>
              <a:ext uri="{FF2B5EF4-FFF2-40B4-BE49-F238E27FC236}">
                <a16:creationId xmlns:a16="http://schemas.microsoft.com/office/drawing/2014/main" id="{0743C37A-6BE6-4C54-0196-986116E30CF5}"/>
              </a:ext>
            </a:extLst>
          </p:cNvPr>
          <p:cNvSpPr/>
          <p:nvPr/>
        </p:nvSpPr>
        <p:spPr>
          <a:xfrm>
            <a:off x="9575322" y="3459956"/>
            <a:ext cx="905507" cy="6429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vaal 5">
            <a:extLst>
              <a:ext uri="{FF2B5EF4-FFF2-40B4-BE49-F238E27FC236}">
                <a16:creationId xmlns:a16="http://schemas.microsoft.com/office/drawing/2014/main" id="{99F32984-7095-0A27-C98A-C3BA2E78B38B}"/>
              </a:ext>
            </a:extLst>
          </p:cNvPr>
          <p:cNvSpPr/>
          <p:nvPr/>
        </p:nvSpPr>
        <p:spPr>
          <a:xfrm>
            <a:off x="5960585" y="3498056"/>
            <a:ext cx="905507" cy="6429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Ovaal 8">
            <a:extLst>
              <a:ext uri="{FF2B5EF4-FFF2-40B4-BE49-F238E27FC236}">
                <a16:creationId xmlns:a16="http://schemas.microsoft.com/office/drawing/2014/main" id="{1270E7CA-A927-25ED-8A87-95717D195723}"/>
              </a:ext>
            </a:extLst>
          </p:cNvPr>
          <p:cNvSpPr/>
          <p:nvPr/>
        </p:nvSpPr>
        <p:spPr>
          <a:xfrm>
            <a:off x="2264885" y="3498056"/>
            <a:ext cx="905507" cy="642938"/>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Opgenomen geluid">
            <a:hlinkClick r:id="" action="ppaction://media"/>
            <a:extLst>
              <a:ext uri="{FF2B5EF4-FFF2-40B4-BE49-F238E27FC236}">
                <a16:creationId xmlns:a16="http://schemas.microsoft.com/office/drawing/2014/main" id="{BFE19EB1-2C3E-0FDB-FD09-0A61F5C3AAF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50600" y="6165553"/>
            <a:ext cx="406400" cy="406400"/>
          </a:xfrm>
          <a:prstGeom prst="rect">
            <a:avLst/>
          </a:prstGeom>
        </p:spPr>
      </p:pic>
    </p:spTree>
    <p:extLst>
      <p:ext uri="{BB962C8B-B14F-4D97-AF65-F5344CB8AC3E}">
        <p14:creationId xmlns:p14="http://schemas.microsoft.com/office/powerpoint/2010/main" val="86216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2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AE824-8E40-AE99-DBFA-C4261763FB34}"/>
            </a:ext>
          </a:extLst>
        </p:cNvPr>
        <p:cNvGrpSpPr/>
        <p:nvPr/>
      </p:nvGrpSpPr>
      <p:grpSpPr>
        <a:xfrm>
          <a:off x="0" y="0"/>
          <a:ext cx="0" cy="0"/>
          <a:chOff x="0" y="0"/>
          <a:chExt cx="0" cy="0"/>
        </a:xfrm>
      </p:grpSpPr>
      <p:pic>
        <p:nvPicPr>
          <p:cNvPr id="11" name="Afbeelding 10">
            <a:extLst>
              <a:ext uri="{FF2B5EF4-FFF2-40B4-BE49-F238E27FC236}">
                <a16:creationId xmlns:a16="http://schemas.microsoft.com/office/drawing/2014/main" id="{0A7D2661-76A9-B702-1C08-B0896949EF2D}"/>
              </a:ext>
            </a:extLst>
          </p:cNvPr>
          <p:cNvPicPr>
            <a:picLocks noChangeAspect="1"/>
          </p:cNvPicPr>
          <p:nvPr/>
        </p:nvPicPr>
        <p:blipFill>
          <a:blip r:embed="rId5"/>
          <a:stretch>
            <a:fillRect/>
          </a:stretch>
        </p:blipFill>
        <p:spPr>
          <a:xfrm>
            <a:off x="838199" y="2030442"/>
            <a:ext cx="10515601" cy="4462433"/>
          </a:xfrm>
          <a:prstGeom prst="rect">
            <a:avLst/>
          </a:prstGeom>
          <a:ln>
            <a:noFill/>
          </a:ln>
          <a:effectLst>
            <a:outerShdw blurRad="292100" dist="139700" dir="2700000" algn="tl" rotWithShape="0">
              <a:srgbClr val="333333">
                <a:alpha val="65000"/>
              </a:srgbClr>
            </a:outerShdw>
          </a:effectLst>
        </p:spPr>
      </p:pic>
      <p:sp>
        <p:nvSpPr>
          <p:cNvPr id="2" name="Titel 1">
            <a:extLst>
              <a:ext uri="{FF2B5EF4-FFF2-40B4-BE49-F238E27FC236}">
                <a16:creationId xmlns:a16="http://schemas.microsoft.com/office/drawing/2014/main" id="{C3D5ECEA-61C2-1251-311E-E524C31296D1}"/>
              </a:ext>
            </a:extLst>
          </p:cNvPr>
          <p:cNvSpPr>
            <a:spLocks noGrp="1"/>
          </p:cNvSpPr>
          <p:nvPr>
            <p:ph type="title"/>
          </p:nvPr>
        </p:nvSpPr>
        <p:spPr/>
        <p:txBody>
          <a:bodyPr/>
          <a:lstStyle/>
          <a:p>
            <a:r>
              <a:rPr lang="nl-NL" dirty="0"/>
              <a:t>Invullen van het </a:t>
            </a:r>
            <a:br>
              <a:rPr lang="nl-NL" dirty="0"/>
            </a:br>
            <a:r>
              <a:rPr lang="nl-NL" dirty="0"/>
              <a:t>praktijkfeedbackformulier</a:t>
            </a:r>
          </a:p>
        </p:txBody>
      </p:sp>
      <p:pic>
        <p:nvPicPr>
          <p:cNvPr id="5" name="Afbeelding 4">
            <a:extLst>
              <a:ext uri="{FF2B5EF4-FFF2-40B4-BE49-F238E27FC236}">
                <a16:creationId xmlns:a16="http://schemas.microsoft.com/office/drawing/2014/main" id="{4DE94A63-85EA-CF4A-EA02-4BD3F0436CED}"/>
              </a:ext>
            </a:extLst>
          </p:cNvPr>
          <p:cNvPicPr>
            <a:picLocks noChangeAspect="1"/>
          </p:cNvPicPr>
          <p:nvPr/>
        </p:nvPicPr>
        <p:blipFill>
          <a:blip r:embed="rId6"/>
          <a:stretch>
            <a:fillRect/>
          </a:stretch>
        </p:blipFill>
        <p:spPr>
          <a:xfrm>
            <a:off x="9362893" y="229181"/>
            <a:ext cx="2610214" cy="1019317"/>
          </a:xfrm>
          <a:prstGeom prst="rect">
            <a:avLst/>
          </a:prstGeom>
        </p:spPr>
      </p:pic>
      <p:sp>
        <p:nvSpPr>
          <p:cNvPr id="6" name="Ovaal 5">
            <a:extLst>
              <a:ext uri="{FF2B5EF4-FFF2-40B4-BE49-F238E27FC236}">
                <a16:creationId xmlns:a16="http://schemas.microsoft.com/office/drawing/2014/main" id="{FD0C37F8-B4AD-C8DB-5F6C-BC0FA10ECB2D}"/>
              </a:ext>
            </a:extLst>
          </p:cNvPr>
          <p:cNvSpPr/>
          <p:nvPr/>
        </p:nvSpPr>
        <p:spPr>
          <a:xfrm>
            <a:off x="4045287" y="2793288"/>
            <a:ext cx="7681275" cy="1741209"/>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Opgenomen geluid">
            <a:hlinkClick r:id="" action="ppaction://media"/>
            <a:extLst>
              <a:ext uri="{FF2B5EF4-FFF2-40B4-BE49-F238E27FC236}">
                <a16:creationId xmlns:a16="http://schemas.microsoft.com/office/drawing/2014/main" id="{2C6E7BF2-77A9-A89A-61F3-23FADF5A98F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710086" y="5969000"/>
            <a:ext cx="406400" cy="406400"/>
          </a:xfrm>
          <a:prstGeom prst="rect">
            <a:avLst/>
          </a:prstGeom>
        </p:spPr>
      </p:pic>
    </p:spTree>
    <p:extLst>
      <p:ext uri="{BB962C8B-B14F-4D97-AF65-F5344CB8AC3E}">
        <p14:creationId xmlns:p14="http://schemas.microsoft.com/office/powerpoint/2010/main" val="13509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4"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B4911-5936-CB01-343A-6C06B7B063B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AC5AC60-7FB3-4DB2-AEB4-2B56628D0105}"/>
              </a:ext>
            </a:extLst>
          </p:cNvPr>
          <p:cNvSpPr>
            <a:spLocks noGrp="1"/>
          </p:cNvSpPr>
          <p:nvPr>
            <p:ph type="title"/>
          </p:nvPr>
        </p:nvSpPr>
        <p:spPr/>
        <p:txBody>
          <a:bodyPr/>
          <a:lstStyle/>
          <a:p>
            <a:r>
              <a:rPr lang="nl-NL" dirty="0"/>
              <a:t>OnStage</a:t>
            </a:r>
          </a:p>
        </p:txBody>
      </p:sp>
      <p:pic>
        <p:nvPicPr>
          <p:cNvPr id="5" name="Afbeelding 4">
            <a:extLst>
              <a:ext uri="{FF2B5EF4-FFF2-40B4-BE49-F238E27FC236}">
                <a16:creationId xmlns:a16="http://schemas.microsoft.com/office/drawing/2014/main" id="{A42A5D61-F618-DEB1-2CA6-13A997A68940}"/>
              </a:ext>
            </a:extLst>
          </p:cNvPr>
          <p:cNvPicPr>
            <a:picLocks noChangeAspect="1"/>
          </p:cNvPicPr>
          <p:nvPr/>
        </p:nvPicPr>
        <p:blipFill>
          <a:blip r:embed="rId5"/>
          <a:stretch>
            <a:fillRect/>
          </a:stretch>
        </p:blipFill>
        <p:spPr>
          <a:xfrm>
            <a:off x="9362893" y="229181"/>
            <a:ext cx="2610214" cy="1019317"/>
          </a:xfrm>
          <a:prstGeom prst="rect">
            <a:avLst/>
          </a:prstGeom>
        </p:spPr>
      </p:pic>
      <p:sp>
        <p:nvSpPr>
          <p:cNvPr id="4" name="Tijdelijke aanduiding voor inhoud 3">
            <a:extLst>
              <a:ext uri="{FF2B5EF4-FFF2-40B4-BE49-F238E27FC236}">
                <a16:creationId xmlns:a16="http://schemas.microsoft.com/office/drawing/2014/main" id="{2FF73B48-3FC5-9F1D-2BBE-029E5C15BB78}"/>
              </a:ext>
            </a:extLst>
          </p:cNvPr>
          <p:cNvSpPr>
            <a:spLocks noGrp="1"/>
          </p:cNvSpPr>
          <p:nvPr>
            <p:ph idx="1"/>
          </p:nvPr>
        </p:nvSpPr>
        <p:spPr/>
        <p:txBody>
          <a:bodyPr/>
          <a:lstStyle/>
          <a:p>
            <a:endParaRPr lang="nl-NL"/>
          </a:p>
        </p:txBody>
      </p:sp>
      <p:pic>
        <p:nvPicPr>
          <p:cNvPr id="7" name="Afbeelding 6">
            <a:extLst>
              <a:ext uri="{FF2B5EF4-FFF2-40B4-BE49-F238E27FC236}">
                <a16:creationId xmlns:a16="http://schemas.microsoft.com/office/drawing/2014/main" id="{B556CF5E-B689-8F69-8F67-52E08611A256}"/>
              </a:ext>
            </a:extLst>
          </p:cNvPr>
          <p:cNvPicPr>
            <a:picLocks noChangeAspect="1"/>
          </p:cNvPicPr>
          <p:nvPr/>
        </p:nvPicPr>
        <p:blipFill>
          <a:blip r:embed="rId6"/>
          <a:stretch>
            <a:fillRect/>
          </a:stretch>
        </p:blipFill>
        <p:spPr>
          <a:xfrm>
            <a:off x="838200" y="1460500"/>
            <a:ext cx="6414059" cy="5032375"/>
          </a:xfrm>
          <a:prstGeom prst="rect">
            <a:avLst/>
          </a:prstGeom>
          <a:ln>
            <a:noFill/>
          </a:ln>
          <a:effectLst>
            <a:outerShdw blurRad="292100" dist="139700" dir="2700000" algn="tl" rotWithShape="0">
              <a:srgbClr val="333333">
                <a:alpha val="65000"/>
              </a:srgbClr>
            </a:outerShdw>
          </a:effectLst>
        </p:spPr>
      </p:pic>
      <p:pic>
        <p:nvPicPr>
          <p:cNvPr id="8" name="Opgenomen geluid">
            <a:hlinkClick r:id="" action="ppaction://media"/>
            <a:extLst>
              <a:ext uri="{FF2B5EF4-FFF2-40B4-BE49-F238E27FC236}">
                <a16:creationId xmlns:a16="http://schemas.microsoft.com/office/drawing/2014/main" id="{09FC5658-6CE9-A967-A1D8-14CD8AB10C5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3800" y="6176963"/>
            <a:ext cx="406400" cy="406400"/>
          </a:xfrm>
          <a:prstGeom prst="rect">
            <a:avLst/>
          </a:prstGeom>
        </p:spPr>
      </p:pic>
    </p:spTree>
    <p:extLst>
      <p:ext uri="{BB962C8B-B14F-4D97-AF65-F5344CB8AC3E}">
        <p14:creationId xmlns:p14="http://schemas.microsoft.com/office/powerpoint/2010/main" val="189826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8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B3476-5513-5446-557A-9729AD12A7B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CF8CB5B-B823-4438-71C3-DDDA3CA0348C}"/>
              </a:ext>
            </a:extLst>
          </p:cNvPr>
          <p:cNvSpPr>
            <a:spLocks noGrp="1"/>
          </p:cNvSpPr>
          <p:nvPr>
            <p:ph type="title"/>
          </p:nvPr>
        </p:nvSpPr>
        <p:spPr/>
        <p:txBody>
          <a:bodyPr/>
          <a:lstStyle/>
          <a:p>
            <a:r>
              <a:rPr lang="nl-NL" dirty="0"/>
              <a:t>Beoordeling</a:t>
            </a:r>
          </a:p>
        </p:txBody>
      </p:sp>
      <p:pic>
        <p:nvPicPr>
          <p:cNvPr id="5" name="Afbeelding 4">
            <a:extLst>
              <a:ext uri="{FF2B5EF4-FFF2-40B4-BE49-F238E27FC236}">
                <a16:creationId xmlns:a16="http://schemas.microsoft.com/office/drawing/2014/main" id="{80B00DD2-E4CD-555B-DAA2-3B74E1983032}"/>
              </a:ext>
            </a:extLst>
          </p:cNvPr>
          <p:cNvPicPr>
            <a:picLocks noChangeAspect="1"/>
          </p:cNvPicPr>
          <p:nvPr/>
        </p:nvPicPr>
        <p:blipFill>
          <a:blip r:embed="rId5"/>
          <a:stretch>
            <a:fillRect/>
          </a:stretch>
        </p:blipFill>
        <p:spPr>
          <a:xfrm>
            <a:off x="9362893" y="229181"/>
            <a:ext cx="2610214" cy="1019317"/>
          </a:xfrm>
          <a:prstGeom prst="rect">
            <a:avLst/>
          </a:prstGeom>
        </p:spPr>
      </p:pic>
      <p:sp>
        <p:nvSpPr>
          <p:cNvPr id="7" name="Tijdelijke aanduiding voor inhoud 6">
            <a:extLst>
              <a:ext uri="{FF2B5EF4-FFF2-40B4-BE49-F238E27FC236}">
                <a16:creationId xmlns:a16="http://schemas.microsoft.com/office/drawing/2014/main" id="{4D56D6E5-E125-7AFD-DF43-DF588E92AD2B}"/>
              </a:ext>
            </a:extLst>
          </p:cNvPr>
          <p:cNvSpPr>
            <a:spLocks noGrp="1"/>
          </p:cNvSpPr>
          <p:nvPr>
            <p:ph idx="1"/>
          </p:nvPr>
        </p:nvSpPr>
        <p:spPr/>
        <p:txBody>
          <a:bodyPr/>
          <a:lstStyle/>
          <a:p>
            <a:endParaRPr lang="nl-NL"/>
          </a:p>
        </p:txBody>
      </p:sp>
      <p:pic>
        <p:nvPicPr>
          <p:cNvPr id="10" name="Afbeelding 9">
            <a:extLst>
              <a:ext uri="{FF2B5EF4-FFF2-40B4-BE49-F238E27FC236}">
                <a16:creationId xmlns:a16="http://schemas.microsoft.com/office/drawing/2014/main" id="{BAE4BC00-30FE-F6D3-FD7A-3D95D5C565AC}"/>
              </a:ext>
            </a:extLst>
          </p:cNvPr>
          <p:cNvPicPr>
            <a:picLocks noChangeAspect="1"/>
          </p:cNvPicPr>
          <p:nvPr/>
        </p:nvPicPr>
        <p:blipFill>
          <a:blip r:embed="rId6"/>
          <a:stretch>
            <a:fillRect/>
          </a:stretch>
        </p:blipFill>
        <p:spPr>
          <a:xfrm>
            <a:off x="651751" y="1438581"/>
            <a:ext cx="8249362" cy="5308208"/>
          </a:xfrm>
          <a:prstGeom prst="rect">
            <a:avLst/>
          </a:prstGeom>
          <a:ln>
            <a:noFill/>
          </a:ln>
          <a:effectLst>
            <a:outerShdw blurRad="292100" dist="139700" dir="2700000" algn="tl" rotWithShape="0">
              <a:srgbClr val="333333">
                <a:alpha val="65000"/>
              </a:srgbClr>
            </a:outerShdw>
          </a:effectLst>
        </p:spPr>
      </p:pic>
      <p:sp>
        <p:nvSpPr>
          <p:cNvPr id="13" name="Ovaal 12">
            <a:extLst>
              <a:ext uri="{FF2B5EF4-FFF2-40B4-BE49-F238E27FC236}">
                <a16:creationId xmlns:a16="http://schemas.microsoft.com/office/drawing/2014/main" id="{735E6D22-D0A9-1991-6732-22ED9270D057}"/>
              </a:ext>
            </a:extLst>
          </p:cNvPr>
          <p:cNvSpPr/>
          <p:nvPr/>
        </p:nvSpPr>
        <p:spPr>
          <a:xfrm>
            <a:off x="6910570" y="6228154"/>
            <a:ext cx="1990543" cy="571252"/>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a:extLst>
              <a:ext uri="{FF2B5EF4-FFF2-40B4-BE49-F238E27FC236}">
                <a16:creationId xmlns:a16="http://schemas.microsoft.com/office/drawing/2014/main" id="{2A129F8E-10B8-279B-3187-FB6EAE18DAFA}"/>
              </a:ext>
            </a:extLst>
          </p:cNvPr>
          <p:cNvPicPr>
            <a:picLocks noChangeAspect="1"/>
          </p:cNvPicPr>
          <p:nvPr/>
        </p:nvPicPr>
        <p:blipFill>
          <a:blip r:embed="rId7"/>
          <a:stretch>
            <a:fillRect/>
          </a:stretch>
        </p:blipFill>
        <p:spPr>
          <a:xfrm rot="436996">
            <a:off x="7905841" y="2375795"/>
            <a:ext cx="3737534" cy="2932413"/>
          </a:xfrm>
          <a:prstGeom prst="rect">
            <a:avLst/>
          </a:prstGeom>
          <a:ln>
            <a:noFill/>
          </a:ln>
          <a:effectLst>
            <a:outerShdw blurRad="292100" dist="139700" dir="2700000" algn="tl" rotWithShape="0">
              <a:srgbClr val="333333">
                <a:alpha val="65000"/>
              </a:srgbClr>
            </a:outerShdw>
          </a:effectLst>
        </p:spPr>
      </p:pic>
      <p:pic>
        <p:nvPicPr>
          <p:cNvPr id="16" name="Opgenomen geluid">
            <a:hlinkClick r:id="" action="ppaction://media"/>
            <a:extLst>
              <a:ext uri="{FF2B5EF4-FFF2-40B4-BE49-F238E27FC236}">
                <a16:creationId xmlns:a16="http://schemas.microsoft.com/office/drawing/2014/main" id="{7BE4D8CB-5BDA-BF3E-2685-FA149CB3A32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37049" y="6289675"/>
            <a:ext cx="406400" cy="406400"/>
          </a:xfrm>
          <a:prstGeom prst="rect">
            <a:avLst/>
          </a:prstGeom>
        </p:spPr>
      </p:pic>
    </p:spTree>
    <p:extLst>
      <p:ext uri="{BB962C8B-B14F-4D97-AF65-F5344CB8AC3E}">
        <p14:creationId xmlns:p14="http://schemas.microsoft.com/office/powerpoint/2010/main" val="113557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465"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CBBB0-B776-4DA9-1FC1-1C308923CDF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7D9522D-83CC-9A0A-387C-ED9DDCCA848A}"/>
              </a:ext>
            </a:extLst>
          </p:cNvPr>
          <p:cNvSpPr>
            <a:spLocks noGrp="1"/>
          </p:cNvSpPr>
          <p:nvPr>
            <p:ph type="title"/>
          </p:nvPr>
        </p:nvSpPr>
        <p:spPr/>
        <p:txBody>
          <a:bodyPr/>
          <a:lstStyle/>
          <a:p>
            <a:r>
              <a:rPr lang="nl-NL" dirty="0"/>
              <a:t>Semester 1                 Semester 2</a:t>
            </a:r>
          </a:p>
        </p:txBody>
      </p:sp>
      <p:pic>
        <p:nvPicPr>
          <p:cNvPr id="5" name="Afbeelding 4">
            <a:extLst>
              <a:ext uri="{FF2B5EF4-FFF2-40B4-BE49-F238E27FC236}">
                <a16:creationId xmlns:a16="http://schemas.microsoft.com/office/drawing/2014/main" id="{C19E08AA-D1DD-A1B1-A707-396EC11CE1F1}"/>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4" name="Tijdelijke aanduiding voor inhoud 3">
            <a:extLst>
              <a:ext uri="{FF2B5EF4-FFF2-40B4-BE49-F238E27FC236}">
                <a16:creationId xmlns:a16="http://schemas.microsoft.com/office/drawing/2014/main" id="{B7E216E6-CD1F-4774-D18A-831E5FE75B91}"/>
              </a:ext>
            </a:extLst>
          </p:cNvPr>
          <p:cNvPicPr>
            <a:picLocks noGrp="1" noChangeAspect="1"/>
          </p:cNvPicPr>
          <p:nvPr>
            <p:ph idx="1"/>
          </p:nvPr>
        </p:nvPicPr>
        <p:blipFill>
          <a:blip r:embed="rId6"/>
          <a:stretch>
            <a:fillRect/>
          </a:stretch>
        </p:blipFill>
        <p:spPr>
          <a:xfrm>
            <a:off x="5367766" y="1927654"/>
            <a:ext cx="5547696" cy="4930346"/>
          </a:xfrm>
          <a:prstGeom prst="rect">
            <a:avLst/>
          </a:prstGeom>
          <a:ln>
            <a:noFill/>
          </a:ln>
          <a:effectLst>
            <a:outerShdw blurRad="292100" dist="139700" dir="2700000" algn="tl" rotWithShape="0">
              <a:srgbClr val="333333">
                <a:alpha val="65000"/>
              </a:srgbClr>
            </a:outerShdw>
          </a:effectLst>
        </p:spPr>
      </p:pic>
      <p:pic>
        <p:nvPicPr>
          <p:cNvPr id="8" name="Afbeelding 7">
            <a:extLst>
              <a:ext uri="{FF2B5EF4-FFF2-40B4-BE49-F238E27FC236}">
                <a16:creationId xmlns:a16="http://schemas.microsoft.com/office/drawing/2014/main" id="{969E408C-7A02-A7E2-2FBC-432C96E6F9E9}"/>
              </a:ext>
            </a:extLst>
          </p:cNvPr>
          <p:cNvPicPr>
            <a:picLocks noChangeAspect="1"/>
          </p:cNvPicPr>
          <p:nvPr/>
        </p:nvPicPr>
        <p:blipFill>
          <a:blip r:embed="rId7"/>
          <a:stretch>
            <a:fillRect/>
          </a:stretch>
        </p:blipFill>
        <p:spPr>
          <a:xfrm>
            <a:off x="218893" y="1927654"/>
            <a:ext cx="4736585" cy="4930346"/>
          </a:xfrm>
          <a:prstGeom prst="rect">
            <a:avLst/>
          </a:prstGeom>
          <a:ln>
            <a:noFill/>
          </a:ln>
          <a:effectLst>
            <a:outerShdw blurRad="292100" dist="139700" dir="2700000" algn="tl" rotWithShape="0">
              <a:srgbClr val="333333">
                <a:alpha val="65000"/>
              </a:srgbClr>
            </a:outerShdw>
          </a:effectLst>
        </p:spPr>
      </p:pic>
      <p:pic>
        <p:nvPicPr>
          <p:cNvPr id="9" name="Opgenomen geluid">
            <a:hlinkClick r:id="" action="ppaction://media"/>
            <a:extLst>
              <a:ext uri="{FF2B5EF4-FFF2-40B4-BE49-F238E27FC236}">
                <a16:creationId xmlns:a16="http://schemas.microsoft.com/office/drawing/2014/main" id="{D6B12AA8-19E8-6139-3C98-5AFE0ACA4D6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570826" y="6228597"/>
            <a:ext cx="406400" cy="406400"/>
          </a:xfrm>
          <a:prstGeom prst="rect">
            <a:avLst/>
          </a:prstGeom>
        </p:spPr>
      </p:pic>
    </p:spTree>
    <p:extLst>
      <p:ext uri="{BB962C8B-B14F-4D97-AF65-F5344CB8AC3E}">
        <p14:creationId xmlns:p14="http://schemas.microsoft.com/office/powerpoint/2010/main" val="18754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5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25803-F217-5E7C-98F4-2448EC60648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F8C6E36-DB39-BA40-0B06-ECEC0ABAAC8D}"/>
              </a:ext>
            </a:extLst>
          </p:cNvPr>
          <p:cNvSpPr>
            <a:spLocks noGrp="1"/>
          </p:cNvSpPr>
          <p:nvPr>
            <p:ph type="title"/>
          </p:nvPr>
        </p:nvSpPr>
        <p:spPr/>
        <p:txBody>
          <a:bodyPr/>
          <a:lstStyle/>
          <a:p>
            <a:r>
              <a:rPr lang="nl-NL" dirty="0"/>
              <a:t>ICALT</a:t>
            </a:r>
          </a:p>
        </p:txBody>
      </p:sp>
      <p:pic>
        <p:nvPicPr>
          <p:cNvPr id="5" name="Afbeelding 4">
            <a:extLst>
              <a:ext uri="{FF2B5EF4-FFF2-40B4-BE49-F238E27FC236}">
                <a16:creationId xmlns:a16="http://schemas.microsoft.com/office/drawing/2014/main" id="{9F6716ED-D99C-6FB5-C2AE-4B00E3F7CDC2}"/>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4" name="Tijdelijke aanduiding voor inhoud 3">
            <a:extLst>
              <a:ext uri="{FF2B5EF4-FFF2-40B4-BE49-F238E27FC236}">
                <a16:creationId xmlns:a16="http://schemas.microsoft.com/office/drawing/2014/main" id="{1F5B3949-7EF1-8480-DDA3-989957ED94F8}"/>
              </a:ext>
            </a:extLst>
          </p:cNvPr>
          <p:cNvPicPr>
            <a:picLocks noGrp="1" noChangeAspect="1"/>
          </p:cNvPicPr>
          <p:nvPr>
            <p:ph idx="1"/>
          </p:nvPr>
        </p:nvPicPr>
        <p:blipFill>
          <a:blip r:embed="rId6"/>
          <a:stretch>
            <a:fillRect/>
          </a:stretch>
        </p:blipFill>
        <p:spPr>
          <a:xfrm>
            <a:off x="963827" y="1511926"/>
            <a:ext cx="8217251" cy="5346074"/>
          </a:xfrm>
          <a:prstGeom prst="rect">
            <a:avLst/>
          </a:prstGeom>
          <a:ln>
            <a:noFill/>
          </a:ln>
          <a:effectLst>
            <a:outerShdw blurRad="292100" dist="139700" dir="2700000" algn="tl" rotWithShape="0">
              <a:srgbClr val="333333">
                <a:alpha val="65000"/>
              </a:srgbClr>
            </a:outerShdw>
          </a:effectLst>
        </p:spPr>
      </p:pic>
      <p:pic>
        <p:nvPicPr>
          <p:cNvPr id="6" name="Opgenomen geluid">
            <a:hlinkClick r:id="" action="ppaction://media"/>
            <a:extLst>
              <a:ext uri="{FF2B5EF4-FFF2-40B4-BE49-F238E27FC236}">
                <a16:creationId xmlns:a16="http://schemas.microsoft.com/office/drawing/2014/main" id="{A899FF62-4055-EE6E-6EAB-57E747D8BB0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07896" y="6228597"/>
            <a:ext cx="406400" cy="406400"/>
          </a:xfrm>
          <a:prstGeom prst="rect">
            <a:avLst/>
          </a:prstGeom>
        </p:spPr>
      </p:pic>
    </p:spTree>
    <p:extLst>
      <p:ext uri="{BB962C8B-B14F-4D97-AF65-F5344CB8AC3E}">
        <p14:creationId xmlns:p14="http://schemas.microsoft.com/office/powerpoint/2010/main" val="9547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7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B9A63-0CAF-824C-57A1-CA15E8394E5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72789C4-8EC4-AE86-BAFB-B5A997A40AD3}"/>
              </a:ext>
            </a:extLst>
          </p:cNvPr>
          <p:cNvSpPr>
            <a:spLocks noGrp="1"/>
          </p:cNvSpPr>
          <p:nvPr>
            <p:ph type="title"/>
          </p:nvPr>
        </p:nvSpPr>
        <p:spPr/>
        <p:txBody>
          <a:bodyPr/>
          <a:lstStyle/>
          <a:p>
            <a:r>
              <a:rPr lang="nl-NL" dirty="0"/>
              <a:t>Veel plezier!</a:t>
            </a:r>
          </a:p>
        </p:txBody>
      </p:sp>
      <p:pic>
        <p:nvPicPr>
          <p:cNvPr id="5" name="Afbeelding 4">
            <a:extLst>
              <a:ext uri="{FF2B5EF4-FFF2-40B4-BE49-F238E27FC236}">
                <a16:creationId xmlns:a16="http://schemas.microsoft.com/office/drawing/2014/main" id="{90CDA82A-BC52-856D-C0A6-481297B83307}"/>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8" name="Tijdelijke aanduiding voor inhoud 7">
            <a:extLst>
              <a:ext uri="{FF2B5EF4-FFF2-40B4-BE49-F238E27FC236}">
                <a16:creationId xmlns:a16="http://schemas.microsoft.com/office/drawing/2014/main" id="{03639E78-5501-1F02-FF8B-7174BE3F7D84}"/>
              </a:ext>
            </a:extLst>
          </p:cNvPr>
          <p:cNvPicPr>
            <a:picLocks noGrp="1" noChangeAspect="1"/>
          </p:cNvPicPr>
          <p:nvPr>
            <p:ph idx="1"/>
          </p:nvPr>
        </p:nvPicPr>
        <p:blipFill>
          <a:blip r:embed="rId6"/>
          <a:stretch>
            <a:fillRect/>
          </a:stretch>
        </p:blipFill>
        <p:spPr>
          <a:xfrm>
            <a:off x="838200" y="1590847"/>
            <a:ext cx="6527007" cy="4351338"/>
          </a:xfrm>
          <a:prstGeom prst="rect">
            <a:avLst/>
          </a:prstGeom>
          <a:ln>
            <a:noFill/>
          </a:ln>
          <a:effectLst>
            <a:outerShdw blurRad="292100" dist="139700" dir="2700000" algn="tl" rotWithShape="0">
              <a:srgbClr val="333333">
                <a:alpha val="65000"/>
              </a:srgbClr>
            </a:outerShdw>
          </a:effectLst>
        </p:spPr>
      </p:pic>
      <p:pic>
        <p:nvPicPr>
          <p:cNvPr id="9" name="Opgenomen geluid">
            <a:hlinkClick r:id="" action="ppaction://media"/>
            <a:extLst>
              <a:ext uri="{FF2B5EF4-FFF2-40B4-BE49-F238E27FC236}">
                <a16:creationId xmlns:a16="http://schemas.microsoft.com/office/drawing/2014/main" id="{8158D44B-5A3D-31E6-F97C-08C4FFC02B3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94989" y="6067854"/>
            <a:ext cx="406400" cy="406400"/>
          </a:xfrm>
          <a:prstGeom prst="rect">
            <a:avLst/>
          </a:prstGeom>
        </p:spPr>
      </p:pic>
    </p:spTree>
    <p:extLst>
      <p:ext uri="{BB962C8B-B14F-4D97-AF65-F5344CB8AC3E}">
        <p14:creationId xmlns:p14="http://schemas.microsoft.com/office/powerpoint/2010/main" val="64215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2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D787-13F2-44C5-1CCB-FBAF7B1A9E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A298630-3A46-F30E-4383-BF30398DAADF}"/>
              </a:ext>
            </a:extLst>
          </p:cNvPr>
          <p:cNvSpPr>
            <a:spLocks noGrp="1"/>
          </p:cNvSpPr>
          <p:nvPr>
            <p:ph type="title"/>
          </p:nvPr>
        </p:nvSpPr>
        <p:spPr/>
        <p:txBody>
          <a:bodyPr/>
          <a:lstStyle/>
          <a:p>
            <a:r>
              <a:rPr lang="nl-NL" dirty="0"/>
              <a:t>Twee stages van één semester</a:t>
            </a:r>
          </a:p>
        </p:txBody>
      </p:sp>
      <p:pic>
        <p:nvPicPr>
          <p:cNvPr id="6" name="Tijdelijke aanduiding voor inhoud 5" descr="Dit moet je als ouder van een groep 3 kind weten - Klas van juf Linda">
            <a:extLst>
              <a:ext uri="{FF2B5EF4-FFF2-40B4-BE49-F238E27FC236}">
                <a16:creationId xmlns:a16="http://schemas.microsoft.com/office/drawing/2014/main" id="{60040941-29CF-80CC-F824-3CBFBEF98B2F}"/>
              </a:ext>
            </a:extLst>
          </p:cNvPr>
          <p:cNvPicPr>
            <a:picLocks noGrp="1" noChangeAspect="1"/>
          </p:cNvPicPr>
          <p:nvPr>
            <p:ph idx="1"/>
          </p:nvPr>
        </p:nvPicPr>
        <p:blipFill>
          <a:blip r:embed="rId5"/>
          <a:stretch>
            <a:fillRect/>
          </a:stretch>
        </p:blipFill>
        <p:spPr>
          <a:xfrm>
            <a:off x="1089421" y="1690688"/>
            <a:ext cx="6527007" cy="4351338"/>
          </a:xfrm>
          <a:prstGeom prst="rect">
            <a:avLst/>
          </a:prstGeom>
          <a:ln>
            <a:noFill/>
          </a:ln>
          <a:effectLst>
            <a:outerShdw blurRad="292100" dist="139700" dir="2700000" algn="tl" rotWithShape="0">
              <a:srgbClr val="333333">
                <a:alpha val="65000"/>
              </a:srgbClr>
            </a:outerShdw>
          </a:effectLst>
        </p:spPr>
      </p:pic>
      <p:pic>
        <p:nvPicPr>
          <p:cNvPr id="7" name="Opgenomen geluid">
            <a:hlinkClick r:id="" action="ppaction://media"/>
            <a:extLst>
              <a:ext uri="{FF2B5EF4-FFF2-40B4-BE49-F238E27FC236}">
                <a16:creationId xmlns:a16="http://schemas.microsoft.com/office/drawing/2014/main" id="{985A7C81-950D-1C7B-B8B6-1BBDC73CAA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0838" y="5838826"/>
            <a:ext cx="406400" cy="406400"/>
          </a:xfrm>
          <a:prstGeom prst="rect">
            <a:avLst/>
          </a:prstGeom>
        </p:spPr>
      </p:pic>
      <p:pic>
        <p:nvPicPr>
          <p:cNvPr id="9" name="Afbeelding 8">
            <a:extLst>
              <a:ext uri="{FF2B5EF4-FFF2-40B4-BE49-F238E27FC236}">
                <a16:creationId xmlns:a16="http://schemas.microsoft.com/office/drawing/2014/main" id="{5AF3A4D5-8C75-2A05-6647-1B6AE3699FBE}"/>
              </a:ext>
            </a:extLst>
          </p:cNvPr>
          <p:cNvPicPr>
            <a:picLocks noChangeAspect="1"/>
          </p:cNvPicPr>
          <p:nvPr/>
        </p:nvPicPr>
        <p:blipFill>
          <a:blip r:embed="rId7"/>
          <a:stretch>
            <a:fillRect/>
          </a:stretch>
        </p:blipFill>
        <p:spPr>
          <a:xfrm>
            <a:off x="9362893" y="229181"/>
            <a:ext cx="2610214" cy="1019317"/>
          </a:xfrm>
          <a:prstGeom prst="rect">
            <a:avLst/>
          </a:prstGeom>
        </p:spPr>
      </p:pic>
    </p:spTree>
    <p:extLst>
      <p:ext uri="{BB962C8B-B14F-4D97-AF65-F5344CB8AC3E}">
        <p14:creationId xmlns:p14="http://schemas.microsoft.com/office/powerpoint/2010/main" val="262299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1DC7B1-7211-FF33-0BF6-145EDCEFF717}"/>
              </a:ext>
            </a:extLst>
          </p:cNvPr>
          <p:cNvSpPr>
            <a:spLocks noGrp="1"/>
          </p:cNvSpPr>
          <p:nvPr>
            <p:ph type="title"/>
          </p:nvPr>
        </p:nvSpPr>
        <p:spPr/>
        <p:txBody>
          <a:bodyPr/>
          <a:lstStyle/>
          <a:p>
            <a:r>
              <a:rPr lang="nl-NL" dirty="0"/>
              <a:t>Veel vragen</a:t>
            </a:r>
          </a:p>
        </p:txBody>
      </p:sp>
      <p:pic>
        <p:nvPicPr>
          <p:cNvPr id="5" name="Tijdelijke aanduiding voor inhoud 4">
            <a:hlinkClick r:id="rId5"/>
            <a:extLst>
              <a:ext uri="{FF2B5EF4-FFF2-40B4-BE49-F238E27FC236}">
                <a16:creationId xmlns:a16="http://schemas.microsoft.com/office/drawing/2014/main" id="{760A0073-0420-3C25-607C-23F76A32278C}"/>
              </a:ext>
            </a:extLst>
          </p:cNvPr>
          <p:cNvPicPr>
            <a:picLocks noGrp="1" noChangeAspect="1"/>
          </p:cNvPicPr>
          <p:nvPr>
            <p:ph idx="1"/>
          </p:nvPr>
        </p:nvPicPr>
        <p:blipFill>
          <a:blip r:embed="rId6"/>
          <a:stretch>
            <a:fillRect/>
          </a:stretch>
        </p:blipFill>
        <p:spPr>
          <a:xfrm>
            <a:off x="966787" y="1437997"/>
            <a:ext cx="7960699" cy="4351338"/>
          </a:xfrm>
          <a:prstGeom prst="rect">
            <a:avLst/>
          </a:prstGeom>
          <a:ln>
            <a:noFill/>
          </a:ln>
          <a:effectLst>
            <a:outerShdw blurRad="292100" dist="139700" dir="2700000" algn="tl" rotWithShape="0">
              <a:srgbClr val="333333">
                <a:alpha val="65000"/>
              </a:srgbClr>
            </a:outerShdw>
          </a:effectLst>
        </p:spPr>
      </p:pic>
      <p:sp>
        <p:nvSpPr>
          <p:cNvPr id="9" name="Tekstvak 8">
            <a:extLst>
              <a:ext uri="{FF2B5EF4-FFF2-40B4-BE49-F238E27FC236}">
                <a16:creationId xmlns:a16="http://schemas.microsoft.com/office/drawing/2014/main" id="{A14684CF-6118-CEDF-39ED-74456F9BE038}"/>
              </a:ext>
            </a:extLst>
          </p:cNvPr>
          <p:cNvSpPr txBox="1"/>
          <p:nvPr/>
        </p:nvSpPr>
        <p:spPr>
          <a:xfrm>
            <a:off x="966788" y="5986463"/>
            <a:ext cx="8820150" cy="461665"/>
          </a:xfrm>
          <a:prstGeom prst="rect">
            <a:avLst/>
          </a:prstGeom>
          <a:noFill/>
        </p:spPr>
        <p:txBody>
          <a:bodyPr wrap="square">
            <a:spAutoFit/>
          </a:bodyPr>
          <a:lstStyle/>
          <a:p>
            <a:r>
              <a:rPr lang="nl-NL" sz="2400" b="1" dirty="0"/>
              <a:t>www.husite.nl/stage-en-afstudeerinformatie/</a:t>
            </a:r>
          </a:p>
        </p:txBody>
      </p:sp>
      <p:pic>
        <p:nvPicPr>
          <p:cNvPr id="11" name="Opgenomen geluid">
            <a:hlinkClick r:id="" action="ppaction://media"/>
            <a:extLst>
              <a:ext uri="{FF2B5EF4-FFF2-40B4-BE49-F238E27FC236}">
                <a16:creationId xmlns:a16="http://schemas.microsoft.com/office/drawing/2014/main" id="{40033E11-2203-D8A7-AA3D-B3BFF364B09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02767" y="6041728"/>
            <a:ext cx="406400" cy="406400"/>
          </a:xfrm>
          <a:prstGeom prst="rect">
            <a:avLst/>
          </a:prstGeom>
        </p:spPr>
      </p:pic>
      <p:pic>
        <p:nvPicPr>
          <p:cNvPr id="13" name="Afbeelding 12">
            <a:extLst>
              <a:ext uri="{FF2B5EF4-FFF2-40B4-BE49-F238E27FC236}">
                <a16:creationId xmlns:a16="http://schemas.microsoft.com/office/drawing/2014/main" id="{50E8F598-CAA7-F70D-B2C4-B7BDA676F980}"/>
              </a:ext>
            </a:extLst>
          </p:cNvPr>
          <p:cNvPicPr>
            <a:picLocks noChangeAspect="1"/>
          </p:cNvPicPr>
          <p:nvPr/>
        </p:nvPicPr>
        <p:blipFill>
          <a:blip r:embed="rId8"/>
          <a:stretch>
            <a:fillRect/>
          </a:stretch>
        </p:blipFill>
        <p:spPr>
          <a:xfrm>
            <a:off x="9362893" y="229181"/>
            <a:ext cx="2610214" cy="1019317"/>
          </a:xfrm>
          <a:prstGeom prst="rect">
            <a:avLst/>
          </a:prstGeom>
        </p:spPr>
      </p:pic>
    </p:spTree>
    <p:extLst>
      <p:ext uri="{BB962C8B-B14F-4D97-AF65-F5344CB8AC3E}">
        <p14:creationId xmlns:p14="http://schemas.microsoft.com/office/powerpoint/2010/main" val="11314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9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0B2F4-6F9C-D1A7-120C-78F0309192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4A8E85C-6AD3-1BD7-BD83-65918BB3AB38}"/>
              </a:ext>
            </a:extLst>
          </p:cNvPr>
          <p:cNvSpPr>
            <a:spLocks noGrp="1"/>
          </p:cNvSpPr>
          <p:nvPr>
            <p:ph type="title"/>
          </p:nvPr>
        </p:nvSpPr>
        <p:spPr/>
        <p:txBody>
          <a:bodyPr/>
          <a:lstStyle/>
          <a:p>
            <a:r>
              <a:rPr lang="nl-NL" dirty="0"/>
              <a:t>Informatieboekje Werkplekleren</a:t>
            </a:r>
          </a:p>
        </p:txBody>
      </p:sp>
      <p:pic>
        <p:nvPicPr>
          <p:cNvPr id="10" name="Tijdelijke aanduiding voor inhoud 9">
            <a:hlinkClick r:id="rId5"/>
            <a:extLst>
              <a:ext uri="{FF2B5EF4-FFF2-40B4-BE49-F238E27FC236}">
                <a16:creationId xmlns:a16="http://schemas.microsoft.com/office/drawing/2014/main" id="{E731A5C3-4497-A40B-A641-3F2FB7FC507F}"/>
              </a:ext>
            </a:extLst>
          </p:cNvPr>
          <p:cNvPicPr>
            <a:picLocks noGrp="1" noChangeAspect="1"/>
          </p:cNvPicPr>
          <p:nvPr>
            <p:ph idx="1"/>
          </p:nvPr>
        </p:nvPicPr>
        <p:blipFill>
          <a:blip r:embed="rId6"/>
          <a:stretch>
            <a:fillRect/>
          </a:stretch>
        </p:blipFill>
        <p:spPr>
          <a:xfrm>
            <a:off x="952500" y="1690688"/>
            <a:ext cx="3780348" cy="4351338"/>
          </a:xfrm>
          <a:prstGeom prst="rect">
            <a:avLst/>
          </a:prstGeom>
          <a:ln>
            <a:noFill/>
          </a:ln>
          <a:effectLst>
            <a:outerShdw blurRad="292100" dist="139700" dir="2700000" algn="tl" rotWithShape="0">
              <a:srgbClr val="333333">
                <a:alpha val="65000"/>
              </a:srgbClr>
            </a:outerShdw>
          </a:effectLst>
        </p:spPr>
      </p:pic>
      <p:pic>
        <p:nvPicPr>
          <p:cNvPr id="12" name="Opgenomen geluid">
            <a:hlinkClick r:id="" action="ppaction://media"/>
            <a:extLst>
              <a:ext uri="{FF2B5EF4-FFF2-40B4-BE49-F238E27FC236}">
                <a16:creationId xmlns:a16="http://schemas.microsoft.com/office/drawing/2014/main" id="{FC0C2518-8E8E-286F-4CDC-B5A74FBA345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527481" y="6290276"/>
            <a:ext cx="406400" cy="406400"/>
          </a:xfrm>
          <a:prstGeom prst="rect">
            <a:avLst/>
          </a:prstGeom>
        </p:spPr>
      </p:pic>
      <p:pic>
        <p:nvPicPr>
          <p:cNvPr id="14" name="Afbeelding 13">
            <a:extLst>
              <a:ext uri="{FF2B5EF4-FFF2-40B4-BE49-F238E27FC236}">
                <a16:creationId xmlns:a16="http://schemas.microsoft.com/office/drawing/2014/main" id="{9B18EB49-BA03-C78B-1B74-8BBDD33E5761}"/>
              </a:ext>
            </a:extLst>
          </p:cNvPr>
          <p:cNvPicPr>
            <a:picLocks noChangeAspect="1"/>
          </p:cNvPicPr>
          <p:nvPr/>
        </p:nvPicPr>
        <p:blipFill>
          <a:blip r:embed="rId8"/>
          <a:stretch>
            <a:fillRect/>
          </a:stretch>
        </p:blipFill>
        <p:spPr>
          <a:xfrm>
            <a:off x="9362893" y="229181"/>
            <a:ext cx="2610214" cy="1019317"/>
          </a:xfrm>
          <a:prstGeom prst="rect">
            <a:avLst/>
          </a:prstGeom>
        </p:spPr>
      </p:pic>
    </p:spTree>
    <p:extLst>
      <p:ext uri="{BB962C8B-B14F-4D97-AF65-F5344CB8AC3E}">
        <p14:creationId xmlns:p14="http://schemas.microsoft.com/office/powerpoint/2010/main" val="201251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6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2A9E4-A0E2-989B-B06D-675AEAB0CA9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1849344-C8EF-BE72-8358-1C6335EB3726}"/>
              </a:ext>
            </a:extLst>
          </p:cNvPr>
          <p:cNvSpPr>
            <a:spLocks noGrp="1"/>
          </p:cNvSpPr>
          <p:nvPr>
            <p:ph type="title"/>
          </p:nvPr>
        </p:nvSpPr>
        <p:spPr/>
        <p:txBody>
          <a:bodyPr/>
          <a:lstStyle/>
          <a:p>
            <a:r>
              <a:rPr lang="nl-NL" dirty="0"/>
              <a:t>Informatieboekje Werkplekleren</a:t>
            </a:r>
          </a:p>
        </p:txBody>
      </p:sp>
      <p:pic>
        <p:nvPicPr>
          <p:cNvPr id="10" name="Tijdelijke aanduiding voor inhoud 9">
            <a:hlinkClick r:id="rId5"/>
            <a:extLst>
              <a:ext uri="{FF2B5EF4-FFF2-40B4-BE49-F238E27FC236}">
                <a16:creationId xmlns:a16="http://schemas.microsoft.com/office/drawing/2014/main" id="{35CBC60B-1C6E-CDA6-8BAC-3A9BA479F5D5}"/>
              </a:ext>
            </a:extLst>
          </p:cNvPr>
          <p:cNvPicPr>
            <a:picLocks noGrp="1" noChangeAspect="1"/>
          </p:cNvPicPr>
          <p:nvPr>
            <p:ph idx="1"/>
          </p:nvPr>
        </p:nvPicPr>
        <p:blipFill>
          <a:blip r:embed="rId6"/>
          <a:stretch>
            <a:fillRect/>
          </a:stretch>
        </p:blipFill>
        <p:spPr>
          <a:xfrm>
            <a:off x="7705156" y="2514314"/>
            <a:ext cx="2525289" cy="2906713"/>
          </a:xfrm>
          <a:prstGeom prst="rect">
            <a:avLst/>
          </a:prstGeom>
          <a:ln>
            <a:noFill/>
          </a:ln>
          <a:effectLst>
            <a:outerShdw blurRad="292100" dist="139700" dir="2700000" algn="tl" rotWithShape="0">
              <a:srgbClr val="333333">
                <a:alpha val="65000"/>
              </a:srgbClr>
            </a:outerShdw>
          </a:effectLst>
        </p:spPr>
      </p:pic>
      <p:pic>
        <p:nvPicPr>
          <p:cNvPr id="4" name="Afbeelding 3">
            <a:extLst>
              <a:ext uri="{FF2B5EF4-FFF2-40B4-BE49-F238E27FC236}">
                <a16:creationId xmlns:a16="http://schemas.microsoft.com/office/drawing/2014/main" id="{C16735A2-28CA-8607-04EC-53C44B3302BF}"/>
              </a:ext>
            </a:extLst>
          </p:cNvPr>
          <p:cNvPicPr>
            <a:picLocks noChangeAspect="1"/>
          </p:cNvPicPr>
          <p:nvPr/>
        </p:nvPicPr>
        <p:blipFill>
          <a:blip r:embed="rId7"/>
          <a:stretch>
            <a:fillRect/>
          </a:stretch>
        </p:blipFill>
        <p:spPr>
          <a:xfrm>
            <a:off x="897268" y="1480865"/>
            <a:ext cx="5946445" cy="4973612"/>
          </a:xfrm>
          <a:prstGeom prst="rect">
            <a:avLst/>
          </a:prstGeom>
          <a:ln>
            <a:noFill/>
          </a:ln>
          <a:effectLst>
            <a:outerShdw blurRad="292100" dist="139700" dir="2700000" algn="tl" rotWithShape="0">
              <a:srgbClr val="333333">
                <a:alpha val="65000"/>
              </a:srgbClr>
            </a:outerShdw>
          </a:effectLst>
        </p:spPr>
      </p:pic>
      <p:pic>
        <p:nvPicPr>
          <p:cNvPr id="6" name="Opgenomen geluid">
            <a:hlinkClick r:id="" action="ppaction://media"/>
            <a:extLst>
              <a:ext uri="{FF2B5EF4-FFF2-40B4-BE49-F238E27FC236}">
                <a16:creationId xmlns:a16="http://schemas.microsoft.com/office/drawing/2014/main" id="{F7F07E4C-6E53-DBD7-8E19-952CF3D11A4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353800" y="5980115"/>
            <a:ext cx="406400" cy="406400"/>
          </a:xfrm>
          <a:prstGeom prst="rect">
            <a:avLst/>
          </a:prstGeom>
        </p:spPr>
      </p:pic>
      <p:pic>
        <p:nvPicPr>
          <p:cNvPr id="8" name="Afbeelding 7">
            <a:extLst>
              <a:ext uri="{FF2B5EF4-FFF2-40B4-BE49-F238E27FC236}">
                <a16:creationId xmlns:a16="http://schemas.microsoft.com/office/drawing/2014/main" id="{EA53C883-7970-22FE-32D5-763D05CDC919}"/>
              </a:ext>
            </a:extLst>
          </p:cNvPr>
          <p:cNvPicPr>
            <a:picLocks noChangeAspect="1"/>
          </p:cNvPicPr>
          <p:nvPr/>
        </p:nvPicPr>
        <p:blipFill>
          <a:blip r:embed="rId9"/>
          <a:stretch>
            <a:fillRect/>
          </a:stretch>
        </p:blipFill>
        <p:spPr>
          <a:xfrm>
            <a:off x="9362893" y="229181"/>
            <a:ext cx="2610214" cy="1019317"/>
          </a:xfrm>
          <a:prstGeom prst="rect">
            <a:avLst/>
          </a:prstGeom>
        </p:spPr>
      </p:pic>
    </p:spTree>
    <p:extLst>
      <p:ext uri="{BB962C8B-B14F-4D97-AF65-F5344CB8AC3E}">
        <p14:creationId xmlns:p14="http://schemas.microsoft.com/office/powerpoint/2010/main" val="245188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7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DB6A1C-E1D9-974D-E776-DCD27915BCDB}"/>
              </a:ext>
            </a:extLst>
          </p:cNvPr>
          <p:cNvSpPr>
            <a:spLocks noGrp="1"/>
          </p:cNvSpPr>
          <p:nvPr>
            <p:ph type="title"/>
          </p:nvPr>
        </p:nvSpPr>
        <p:spPr/>
        <p:txBody>
          <a:bodyPr/>
          <a:lstStyle/>
          <a:p>
            <a:r>
              <a:rPr lang="nl-NL" dirty="0"/>
              <a:t>Stage in fase 1</a:t>
            </a:r>
          </a:p>
        </p:txBody>
      </p:sp>
      <p:pic>
        <p:nvPicPr>
          <p:cNvPr id="7" name="Tijdelijke aanduiding voor inhoud 6">
            <a:extLst>
              <a:ext uri="{FF2B5EF4-FFF2-40B4-BE49-F238E27FC236}">
                <a16:creationId xmlns:a16="http://schemas.microsoft.com/office/drawing/2014/main" id="{FEFF87C3-24B6-48CD-9674-07A22025A6B9}"/>
              </a:ext>
            </a:extLst>
          </p:cNvPr>
          <p:cNvPicPr>
            <a:picLocks noGrp="1" noChangeAspect="1"/>
          </p:cNvPicPr>
          <p:nvPr>
            <p:ph idx="1"/>
          </p:nvPr>
        </p:nvPicPr>
        <p:blipFill>
          <a:blip r:embed="rId5"/>
          <a:stretch>
            <a:fillRect/>
          </a:stretch>
        </p:blipFill>
        <p:spPr>
          <a:xfrm>
            <a:off x="981075" y="1690688"/>
            <a:ext cx="6527007" cy="4351338"/>
          </a:xfrm>
          <a:prstGeom prst="rect">
            <a:avLst/>
          </a:prstGeom>
          <a:ln>
            <a:noFill/>
          </a:ln>
          <a:effectLst>
            <a:outerShdw blurRad="292100" dist="139700" dir="2700000" algn="tl" rotWithShape="0">
              <a:srgbClr val="333333">
                <a:alpha val="65000"/>
              </a:srgbClr>
            </a:outerShdw>
          </a:effectLst>
        </p:spPr>
      </p:pic>
      <p:pic>
        <p:nvPicPr>
          <p:cNvPr id="5" name="Afbeelding 4">
            <a:extLst>
              <a:ext uri="{FF2B5EF4-FFF2-40B4-BE49-F238E27FC236}">
                <a16:creationId xmlns:a16="http://schemas.microsoft.com/office/drawing/2014/main" id="{EB24C930-43BC-586E-8256-C4E224B85B2A}"/>
              </a:ext>
            </a:extLst>
          </p:cNvPr>
          <p:cNvPicPr>
            <a:picLocks noChangeAspect="1"/>
          </p:cNvPicPr>
          <p:nvPr/>
        </p:nvPicPr>
        <p:blipFill>
          <a:blip r:embed="rId6"/>
          <a:stretch>
            <a:fillRect/>
          </a:stretch>
        </p:blipFill>
        <p:spPr>
          <a:xfrm>
            <a:off x="9362893" y="229181"/>
            <a:ext cx="2610214" cy="1019317"/>
          </a:xfrm>
          <a:prstGeom prst="rect">
            <a:avLst/>
          </a:prstGeom>
        </p:spPr>
      </p:pic>
      <p:pic>
        <p:nvPicPr>
          <p:cNvPr id="9" name="Opgenomen geluid">
            <a:hlinkClick r:id="" action="ppaction://media"/>
            <a:extLst>
              <a:ext uri="{FF2B5EF4-FFF2-40B4-BE49-F238E27FC236}">
                <a16:creationId xmlns:a16="http://schemas.microsoft.com/office/drawing/2014/main" id="{08B2E005-6DEC-879B-C1F8-524D3EE187F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08492" y="5986421"/>
            <a:ext cx="406400" cy="406400"/>
          </a:xfrm>
          <a:prstGeom prst="rect">
            <a:avLst/>
          </a:prstGeom>
        </p:spPr>
      </p:pic>
    </p:spTree>
    <p:extLst>
      <p:ext uri="{BB962C8B-B14F-4D97-AF65-F5344CB8AC3E}">
        <p14:creationId xmlns:p14="http://schemas.microsoft.com/office/powerpoint/2010/main" val="114637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6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77C8C-0743-21AC-CDB8-F9B50EA1D0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93071F-63B0-76ED-A987-E28CFFDE35AB}"/>
              </a:ext>
            </a:extLst>
          </p:cNvPr>
          <p:cNvSpPr>
            <a:spLocks noGrp="1"/>
          </p:cNvSpPr>
          <p:nvPr>
            <p:ph type="title"/>
          </p:nvPr>
        </p:nvSpPr>
        <p:spPr/>
        <p:txBody>
          <a:bodyPr/>
          <a:lstStyle/>
          <a:p>
            <a:r>
              <a:rPr lang="nl-NL" dirty="0"/>
              <a:t>Startgesprek</a:t>
            </a:r>
          </a:p>
        </p:txBody>
      </p:sp>
      <p:pic>
        <p:nvPicPr>
          <p:cNvPr id="5" name="Afbeelding 4">
            <a:extLst>
              <a:ext uri="{FF2B5EF4-FFF2-40B4-BE49-F238E27FC236}">
                <a16:creationId xmlns:a16="http://schemas.microsoft.com/office/drawing/2014/main" id="{FA2D07D9-D7A9-B62E-D009-F160D1FCA6C6}"/>
              </a:ext>
            </a:extLst>
          </p:cNvPr>
          <p:cNvPicPr>
            <a:picLocks noChangeAspect="1"/>
          </p:cNvPicPr>
          <p:nvPr/>
        </p:nvPicPr>
        <p:blipFill>
          <a:blip r:embed="rId5"/>
          <a:stretch>
            <a:fillRect/>
          </a:stretch>
        </p:blipFill>
        <p:spPr>
          <a:xfrm>
            <a:off x="9362893" y="229181"/>
            <a:ext cx="2610214" cy="1019317"/>
          </a:xfrm>
          <a:prstGeom prst="rect">
            <a:avLst/>
          </a:prstGeom>
        </p:spPr>
      </p:pic>
      <p:sp>
        <p:nvSpPr>
          <p:cNvPr id="4" name="Tijdelijke aanduiding voor inhoud 3">
            <a:extLst>
              <a:ext uri="{FF2B5EF4-FFF2-40B4-BE49-F238E27FC236}">
                <a16:creationId xmlns:a16="http://schemas.microsoft.com/office/drawing/2014/main" id="{5DD7E49E-4691-4D37-4AA9-379756560ED0}"/>
              </a:ext>
            </a:extLst>
          </p:cNvPr>
          <p:cNvSpPr>
            <a:spLocks noGrp="1"/>
          </p:cNvSpPr>
          <p:nvPr>
            <p:ph idx="1"/>
          </p:nvPr>
        </p:nvSpPr>
        <p:spPr/>
        <p:txBody>
          <a:bodyPr/>
          <a:lstStyle/>
          <a:p>
            <a:pPr marL="0" indent="0">
              <a:buNone/>
            </a:pPr>
            <a:endParaRPr lang="nl-NL" dirty="0"/>
          </a:p>
        </p:txBody>
      </p:sp>
      <p:pic>
        <p:nvPicPr>
          <p:cNvPr id="7" name="Afbeelding 6" descr="Gesprek psycholoog met werknemer en werkgever">
            <a:extLst>
              <a:ext uri="{FF2B5EF4-FFF2-40B4-BE49-F238E27FC236}">
                <a16:creationId xmlns:a16="http://schemas.microsoft.com/office/drawing/2014/main" id="{0B6320D3-B68A-6EB5-9DA6-0754814E3EF5}"/>
              </a:ext>
            </a:extLst>
          </p:cNvPr>
          <p:cNvPicPr>
            <a:picLocks noChangeAspect="1"/>
          </p:cNvPicPr>
          <p:nvPr/>
        </p:nvPicPr>
        <p:blipFill>
          <a:blip r:embed="rId6"/>
          <a:stretch>
            <a:fillRect/>
          </a:stretch>
        </p:blipFill>
        <p:spPr>
          <a:xfrm>
            <a:off x="838200" y="1492249"/>
            <a:ext cx="4848498" cy="4351338"/>
          </a:xfrm>
          <a:prstGeom prst="rect">
            <a:avLst/>
          </a:prstGeom>
          <a:ln>
            <a:noFill/>
          </a:ln>
          <a:effectLst>
            <a:outerShdw blurRad="292100" dist="139700" dir="2700000" algn="tl" rotWithShape="0">
              <a:srgbClr val="333333">
                <a:alpha val="65000"/>
              </a:srgbClr>
            </a:outerShdw>
          </a:effectLst>
        </p:spPr>
      </p:pic>
      <p:pic>
        <p:nvPicPr>
          <p:cNvPr id="8" name="Opgenomen geluid">
            <a:hlinkClick r:id="" action="ppaction://media"/>
            <a:extLst>
              <a:ext uri="{FF2B5EF4-FFF2-40B4-BE49-F238E27FC236}">
                <a16:creationId xmlns:a16="http://schemas.microsoft.com/office/drawing/2014/main" id="{F2429AC3-3FC4-93DF-182A-B99970B29FF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60216" y="5776741"/>
            <a:ext cx="406400" cy="406400"/>
          </a:xfrm>
          <a:prstGeom prst="rect">
            <a:avLst/>
          </a:prstGeom>
        </p:spPr>
      </p:pic>
    </p:spTree>
    <p:extLst>
      <p:ext uri="{BB962C8B-B14F-4D97-AF65-F5344CB8AC3E}">
        <p14:creationId xmlns:p14="http://schemas.microsoft.com/office/powerpoint/2010/main" val="276977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1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E3570-0B6F-1CCE-11FB-1B44C7AB126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C02D284-556A-7773-DB22-594E97A6B2D4}"/>
              </a:ext>
            </a:extLst>
          </p:cNvPr>
          <p:cNvSpPr>
            <a:spLocks noGrp="1"/>
          </p:cNvSpPr>
          <p:nvPr>
            <p:ph type="title"/>
          </p:nvPr>
        </p:nvSpPr>
        <p:spPr/>
        <p:txBody>
          <a:bodyPr/>
          <a:lstStyle/>
          <a:p>
            <a:r>
              <a:rPr lang="nl-NL" dirty="0"/>
              <a:t>Praktijkfeedbackformulier</a:t>
            </a:r>
          </a:p>
        </p:txBody>
      </p:sp>
      <p:pic>
        <p:nvPicPr>
          <p:cNvPr id="5" name="Afbeelding 4">
            <a:extLst>
              <a:ext uri="{FF2B5EF4-FFF2-40B4-BE49-F238E27FC236}">
                <a16:creationId xmlns:a16="http://schemas.microsoft.com/office/drawing/2014/main" id="{D5D2354F-1921-465F-22DA-6E385D069665}"/>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6" name="Tijdelijke aanduiding voor inhoud 5">
            <a:extLst>
              <a:ext uri="{FF2B5EF4-FFF2-40B4-BE49-F238E27FC236}">
                <a16:creationId xmlns:a16="http://schemas.microsoft.com/office/drawing/2014/main" id="{744E5D0D-7F51-A87E-8ED6-E9AF34F1D08D}"/>
              </a:ext>
            </a:extLst>
          </p:cNvPr>
          <p:cNvPicPr>
            <a:picLocks noGrp="1" noChangeAspect="1"/>
          </p:cNvPicPr>
          <p:nvPr>
            <p:ph idx="1"/>
          </p:nvPr>
        </p:nvPicPr>
        <p:blipFill>
          <a:blip r:embed="rId6"/>
          <a:stretch>
            <a:fillRect/>
          </a:stretch>
        </p:blipFill>
        <p:spPr>
          <a:xfrm>
            <a:off x="838199" y="1411288"/>
            <a:ext cx="6790003" cy="4932362"/>
          </a:xfrm>
          <a:prstGeom prst="rect">
            <a:avLst/>
          </a:prstGeom>
          <a:ln>
            <a:noFill/>
          </a:ln>
          <a:effectLst>
            <a:outerShdw blurRad="292100" dist="139700" dir="2700000" algn="tl" rotWithShape="0">
              <a:srgbClr val="333333">
                <a:alpha val="65000"/>
              </a:srgbClr>
            </a:outerShdw>
          </a:effectLst>
        </p:spPr>
      </p:pic>
      <p:pic>
        <p:nvPicPr>
          <p:cNvPr id="9" name="Afbeelding 8">
            <a:extLst>
              <a:ext uri="{FF2B5EF4-FFF2-40B4-BE49-F238E27FC236}">
                <a16:creationId xmlns:a16="http://schemas.microsoft.com/office/drawing/2014/main" id="{2A1789F2-EC5A-C24E-8894-AB8677791967}"/>
              </a:ext>
            </a:extLst>
          </p:cNvPr>
          <p:cNvPicPr>
            <a:picLocks noChangeAspect="1"/>
          </p:cNvPicPr>
          <p:nvPr/>
        </p:nvPicPr>
        <p:blipFill>
          <a:blip r:embed="rId7"/>
          <a:srcRect l="20888" r="21078"/>
          <a:stretch>
            <a:fillRect/>
          </a:stretch>
        </p:blipFill>
        <p:spPr>
          <a:xfrm rot="970724">
            <a:off x="7349486" y="2199899"/>
            <a:ext cx="2926337" cy="2458203"/>
          </a:xfrm>
          <a:prstGeom prst="rect">
            <a:avLst/>
          </a:prstGeom>
        </p:spPr>
      </p:pic>
      <p:pic>
        <p:nvPicPr>
          <p:cNvPr id="10" name="Opgenomen geluid">
            <a:hlinkClick r:id="" action="ppaction://media"/>
            <a:extLst>
              <a:ext uri="{FF2B5EF4-FFF2-40B4-BE49-F238E27FC236}">
                <a16:creationId xmlns:a16="http://schemas.microsoft.com/office/drawing/2014/main" id="{5CF51ABE-235D-7F8B-6013-EC501750627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78286" y="5937250"/>
            <a:ext cx="406400" cy="406400"/>
          </a:xfrm>
          <a:prstGeom prst="rect">
            <a:avLst/>
          </a:prstGeom>
        </p:spPr>
      </p:pic>
    </p:spTree>
    <p:extLst>
      <p:ext uri="{BB962C8B-B14F-4D97-AF65-F5344CB8AC3E}">
        <p14:creationId xmlns:p14="http://schemas.microsoft.com/office/powerpoint/2010/main" val="376626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0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EA1A-627D-13FF-5A9E-0C809DD1DD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687297A-113A-2D72-C51A-56C717C9F613}"/>
              </a:ext>
            </a:extLst>
          </p:cNvPr>
          <p:cNvSpPr>
            <a:spLocks noGrp="1"/>
          </p:cNvSpPr>
          <p:nvPr>
            <p:ph type="title"/>
          </p:nvPr>
        </p:nvSpPr>
        <p:spPr/>
        <p:txBody>
          <a:bodyPr/>
          <a:lstStyle/>
          <a:p>
            <a:r>
              <a:rPr lang="nl-NL" dirty="0"/>
              <a:t>Praktijkfeedbackformulier</a:t>
            </a:r>
          </a:p>
        </p:txBody>
      </p:sp>
      <p:pic>
        <p:nvPicPr>
          <p:cNvPr id="5" name="Afbeelding 4">
            <a:extLst>
              <a:ext uri="{FF2B5EF4-FFF2-40B4-BE49-F238E27FC236}">
                <a16:creationId xmlns:a16="http://schemas.microsoft.com/office/drawing/2014/main" id="{DAA77F67-6ACC-013A-0A38-7DBE7C134A9B}"/>
              </a:ext>
            </a:extLst>
          </p:cNvPr>
          <p:cNvPicPr>
            <a:picLocks noChangeAspect="1"/>
          </p:cNvPicPr>
          <p:nvPr/>
        </p:nvPicPr>
        <p:blipFill>
          <a:blip r:embed="rId5"/>
          <a:stretch>
            <a:fillRect/>
          </a:stretch>
        </p:blipFill>
        <p:spPr>
          <a:xfrm>
            <a:off x="9362893" y="229181"/>
            <a:ext cx="2610214" cy="1019317"/>
          </a:xfrm>
          <a:prstGeom prst="rect">
            <a:avLst/>
          </a:prstGeom>
        </p:spPr>
      </p:pic>
      <p:pic>
        <p:nvPicPr>
          <p:cNvPr id="6" name="Tijdelijke aanduiding voor inhoud 5">
            <a:extLst>
              <a:ext uri="{FF2B5EF4-FFF2-40B4-BE49-F238E27FC236}">
                <a16:creationId xmlns:a16="http://schemas.microsoft.com/office/drawing/2014/main" id="{20FD64BB-3390-107B-BCB1-51007D9CDBBC}"/>
              </a:ext>
            </a:extLst>
          </p:cNvPr>
          <p:cNvPicPr>
            <a:picLocks noGrp="1" noChangeAspect="1"/>
          </p:cNvPicPr>
          <p:nvPr>
            <p:ph idx="1"/>
          </p:nvPr>
        </p:nvPicPr>
        <p:blipFill>
          <a:blip r:embed="rId6"/>
          <a:stretch>
            <a:fillRect/>
          </a:stretch>
        </p:blipFill>
        <p:spPr>
          <a:xfrm>
            <a:off x="838200" y="2103482"/>
            <a:ext cx="4381643" cy="3182893"/>
          </a:xfrm>
          <a:prstGeom prst="rect">
            <a:avLst/>
          </a:prstGeom>
          <a:ln>
            <a:noFill/>
          </a:ln>
          <a:effectLst>
            <a:outerShdw blurRad="292100" dist="139700" dir="2700000" algn="tl" rotWithShape="0">
              <a:srgbClr val="333333">
                <a:alpha val="65000"/>
              </a:srgbClr>
            </a:outerShdw>
          </a:effectLst>
        </p:spPr>
      </p:pic>
      <p:pic>
        <p:nvPicPr>
          <p:cNvPr id="3" name="Tijdelijke aanduiding voor inhoud 4">
            <a:hlinkClick r:id="rId7"/>
            <a:extLst>
              <a:ext uri="{FF2B5EF4-FFF2-40B4-BE49-F238E27FC236}">
                <a16:creationId xmlns:a16="http://schemas.microsoft.com/office/drawing/2014/main" id="{EE29DFE3-1CAC-4C7A-8AE3-3AB9A2A6EDCC}"/>
              </a:ext>
            </a:extLst>
          </p:cNvPr>
          <p:cNvPicPr>
            <a:picLocks noChangeAspect="1"/>
          </p:cNvPicPr>
          <p:nvPr/>
        </p:nvPicPr>
        <p:blipFill>
          <a:blip r:embed="rId8"/>
          <a:stretch>
            <a:fillRect/>
          </a:stretch>
        </p:blipFill>
        <p:spPr>
          <a:xfrm>
            <a:off x="5728669" y="2103481"/>
            <a:ext cx="5823049" cy="3182893"/>
          </a:xfrm>
          <a:prstGeom prst="rect">
            <a:avLst/>
          </a:prstGeom>
          <a:ln>
            <a:noFill/>
          </a:ln>
          <a:effectLst>
            <a:outerShdw blurRad="292100" dist="139700" dir="2700000" algn="tl" rotWithShape="0">
              <a:srgbClr val="333333">
                <a:alpha val="65000"/>
              </a:srgbClr>
            </a:outerShdw>
          </a:effectLst>
        </p:spPr>
      </p:pic>
      <p:pic>
        <p:nvPicPr>
          <p:cNvPr id="4" name="Opgenomen geluid">
            <a:hlinkClick r:id="" action="ppaction://media"/>
            <a:extLst>
              <a:ext uri="{FF2B5EF4-FFF2-40B4-BE49-F238E27FC236}">
                <a16:creationId xmlns:a16="http://schemas.microsoft.com/office/drawing/2014/main" id="{89E68CDA-64E8-E832-FF62-498BFF71CDA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518767" y="6179170"/>
            <a:ext cx="406400" cy="406400"/>
          </a:xfrm>
          <a:prstGeom prst="rect">
            <a:avLst/>
          </a:prstGeom>
        </p:spPr>
      </p:pic>
    </p:spTree>
    <p:extLst>
      <p:ext uri="{BB962C8B-B14F-4D97-AF65-F5344CB8AC3E}">
        <p14:creationId xmlns:p14="http://schemas.microsoft.com/office/powerpoint/2010/main" val="48918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1430</TotalTime>
  <Words>1560</Words>
  <Application>Microsoft Office PowerPoint</Application>
  <PresentationFormat>Breedbeeld</PresentationFormat>
  <Paragraphs>87</Paragraphs>
  <Slides>19</Slides>
  <Notes>19</Notes>
  <HiddenSlides>0</HiddenSlides>
  <MMClips>19</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19</vt:i4>
      </vt:variant>
    </vt:vector>
  </HeadingPairs>
  <TitlesOfParts>
    <vt:vector size="23" baseType="lpstr">
      <vt:lpstr>Aptos</vt:lpstr>
      <vt:lpstr>Aptos Display</vt:lpstr>
      <vt:lpstr>Arial</vt:lpstr>
      <vt:lpstr>Kantoorthema</vt:lpstr>
      <vt:lpstr>  Begeleiding en beoordeling van Werkplekleren Fase 1  </vt:lpstr>
      <vt:lpstr>Twee stages van één semester</vt:lpstr>
      <vt:lpstr>Veel vragen</vt:lpstr>
      <vt:lpstr>Informatieboekje Werkplekleren</vt:lpstr>
      <vt:lpstr>Informatieboekje Werkplekleren</vt:lpstr>
      <vt:lpstr>Stage in fase 1</vt:lpstr>
      <vt:lpstr>Startgesprek</vt:lpstr>
      <vt:lpstr>Praktijkfeedbackformulier</vt:lpstr>
      <vt:lpstr>Praktijkfeedbackformulier</vt:lpstr>
      <vt:lpstr>Praktijkfeedbackformulier</vt:lpstr>
      <vt:lpstr>Succescriteria</vt:lpstr>
      <vt:lpstr>Uitgewerkte gedragsvoorbeelden</vt:lpstr>
      <vt:lpstr>Niveau</vt:lpstr>
      <vt:lpstr>Invullen van het  praktijkfeedbackformulier</vt:lpstr>
      <vt:lpstr>OnStage</vt:lpstr>
      <vt:lpstr>Beoordeling</vt:lpstr>
      <vt:lpstr>Semester 1                 Semester 2</vt:lpstr>
      <vt:lpstr>ICALT</vt:lpstr>
      <vt:lpstr>Veel plezier!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Albert van Zanten</dc:creator>
  <cp:lastModifiedBy>Albert van Zanten</cp:lastModifiedBy>
  <cp:revision>1</cp:revision>
  <dcterms:created xsi:type="dcterms:W3CDTF">2026-08-27T11:28:20Z</dcterms:created>
  <dcterms:modified xsi:type="dcterms:W3CDTF">2026-08-28T11:18:58Z</dcterms:modified>
</cp:coreProperties>
</file>