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9" r:id="rId5"/>
    <p:sldId id="258" r:id="rId6"/>
    <p:sldId id="260" r:id="rId7"/>
    <p:sldId id="261" r:id="rId8"/>
    <p:sldId id="262" r:id="rId9"/>
    <p:sldId id="269" r:id="rId10"/>
    <p:sldId id="264" r:id="rId11"/>
    <p:sldId id="263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bruiker\Documents\Theo%20Thijssen%202022\1%20%20co&#246;rdinatie\2023-2024\ppp\Icalt\voorbeeld%20in%20ppp%20gegevens%20Icalt%20en%20grafie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bruiker\Documents\Theo%20Thijssen%202022\1%20%20co&#246;rdinatie\2023-2024\ppp\Icalt\voorbeeld%20in%20ppp%20gegevens%20Icalt%20en%20grafie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Icaltobservaties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Blad1!$A$2</c:f>
              <c:strCache>
                <c:ptCount val="1"/>
                <c:pt idx="0">
                  <c:v>Meetmoment 1 studiejaar 1 groep 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</c:v>
                </c:pt>
                <c:pt idx="4">
                  <c:v>Afstemmen</c:v>
                </c:pt>
                <c:pt idx="5">
                  <c:v>Strategieën aanleren</c:v>
                </c:pt>
              </c:strCache>
            </c:strRef>
          </c:cat>
          <c:val>
            <c:numRef>
              <c:f>Blad1!$B$2:$G$2</c:f>
              <c:numCache>
                <c:formatCode>General</c:formatCode>
                <c:ptCount val="6"/>
                <c:pt idx="0">
                  <c:v>2.75</c:v>
                </c:pt>
                <c:pt idx="1">
                  <c:v>0.75</c:v>
                </c:pt>
                <c:pt idx="2">
                  <c:v>1.57</c:v>
                </c:pt>
                <c:pt idx="3">
                  <c:v>1.57</c:v>
                </c:pt>
                <c:pt idx="4">
                  <c:v>0.1</c:v>
                </c:pt>
                <c:pt idx="5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35-42B9-97D8-35E5095052FA}"/>
            </c:ext>
          </c:extLst>
        </c:ser>
        <c:ser>
          <c:idx val="1"/>
          <c:order val="1"/>
          <c:tx>
            <c:strRef>
              <c:f>Blad1!$A$3</c:f>
              <c:strCache>
                <c:ptCount val="1"/>
                <c:pt idx="0">
                  <c:v>Meetmoment 2 studiejaar 2 groep 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</c:v>
                </c:pt>
                <c:pt idx="4">
                  <c:v>Afstemmen</c:v>
                </c:pt>
                <c:pt idx="5">
                  <c:v>Strategieën aanleren</c:v>
                </c:pt>
              </c:strCache>
            </c:strRef>
          </c:cat>
          <c:val>
            <c:numRef>
              <c:f>Blad1!$B$3:$G$3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2.57</c:v>
                </c:pt>
                <c:pt idx="3">
                  <c:v>2</c:v>
                </c:pt>
                <c:pt idx="4">
                  <c:v>1.25</c:v>
                </c:pt>
                <c:pt idx="5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35-42B9-97D8-35E5095052FA}"/>
            </c:ext>
          </c:extLst>
        </c:ser>
        <c:ser>
          <c:idx val="2"/>
          <c:order val="2"/>
          <c:tx>
            <c:strRef>
              <c:f>Blad1!$A$4</c:f>
              <c:strCache>
                <c:ptCount val="1"/>
                <c:pt idx="0">
                  <c:v>Meetmoment 3 studiejaar 2 groep 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</c:v>
                </c:pt>
                <c:pt idx="4">
                  <c:v>Afstemmen</c:v>
                </c:pt>
                <c:pt idx="5">
                  <c:v>Strategieën aanleren</c:v>
                </c:pt>
              </c:strCache>
            </c:strRef>
          </c:cat>
          <c:val>
            <c:numRef>
              <c:f>Blad1!$B$4:$G$4</c:f>
              <c:numCache>
                <c:formatCode>General</c:formatCode>
                <c:ptCount val="6"/>
                <c:pt idx="0">
                  <c:v>2.75</c:v>
                </c:pt>
                <c:pt idx="1">
                  <c:v>2</c:v>
                </c:pt>
                <c:pt idx="2">
                  <c:v>2.86</c:v>
                </c:pt>
                <c:pt idx="3">
                  <c:v>2.14</c:v>
                </c:pt>
                <c:pt idx="4">
                  <c:v>1.5</c:v>
                </c:pt>
                <c:pt idx="5">
                  <c:v>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35-42B9-97D8-35E5095052FA}"/>
            </c:ext>
          </c:extLst>
        </c:ser>
        <c:ser>
          <c:idx val="3"/>
          <c:order val="3"/>
          <c:tx>
            <c:strRef>
              <c:f>Blad1!$A$5</c:f>
              <c:strCache>
                <c:ptCount val="1"/>
                <c:pt idx="0">
                  <c:v>Meetmoment 4 studiejaar 2 groep 8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</c:v>
                </c:pt>
                <c:pt idx="4">
                  <c:v>Afstemmen</c:v>
                </c:pt>
                <c:pt idx="5">
                  <c:v>Strategieën aanleren</c:v>
                </c:pt>
              </c:strCache>
            </c:strRef>
          </c:cat>
          <c:val>
            <c:numRef>
              <c:f>Blad1!$B$5:$G$5</c:f>
              <c:numCache>
                <c:formatCode>General</c:formatCode>
                <c:ptCount val="6"/>
                <c:pt idx="0">
                  <c:v>2.5</c:v>
                </c:pt>
                <c:pt idx="1">
                  <c:v>1.25</c:v>
                </c:pt>
                <c:pt idx="2">
                  <c:v>2.14</c:v>
                </c:pt>
                <c:pt idx="3">
                  <c:v>2.4300000000000002</c:v>
                </c:pt>
                <c:pt idx="4">
                  <c:v>2.25</c:v>
                </c:pt>
                <c:pt idx="5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35-42B9-97D8-35E5095052FA}"/>
            </c:ext>
          </c:extLst>
        </c:ser>
        <c:ser>
          <c:idx val="4"/>
          <c:order val="4"/>
          <c:tx>
            <c:strRef>
              <c:f>Blad1!$A$6</c:f>
              <c:strCache>
                <c:ptCount val="1"/>
                <c:pt idx="0">
                  <c:v>Meetmoment 5 studiejaar 3 groep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</c:v>
                </c:pt>
                <c:pt idx="4">
                  <c:v>Afstemmen</c:v>
                </c:pt>
                <c:pt idx="5">
                  <c:v>Strategieën aanleren</c:v>
                </c:pt>
              </c:strCache>
            </c:strRef>
          </c:cat>
          <c:val>
            <c:numRef>
              <c:f>Blad1!$B$6:$G$6</c:f>
              <c:numCache>
                <c:formatCode>General</c:formatCode>
                <c:ptCount val="6"/>
                <c:pt idx="0">
                  <c:v>2.5</c:v>
                </c:pt>
                <c:pt idx="1">
                  <c:v>2</c:v>
                </c:pt>
                <c:pt idx="2">
                  <c:v>2.29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35-42B9-97D8-35E5095052FA}"/>
            </c:ext>
          </c:extLst>
        </c:ser>
        <c:ser>
          <c:idx val="5"/>
          <c:order val="5"/>
          <c:tx>
            <c:strRef>
              <c:f>Blad1!$A$7</c:f>
              <c:strCache>
                <c:ptCount val="1"/>
                <c:pt idx="0">
                  <c:v>Meetmoment 6 studiejaar 3 groep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</c:v>
                </c:pt>
                <c:pt idx="4">
                  <c:v>Afstemmen</c:v>
                </c:pt>
                <c:pt idx="5">
                  <c:v>Strategieën aanleren</c:v>
                </c:pt>
              </c:strCache>
            </c:strRef>
          </c:cat>
          <c:val>
            <c:numRef>
              <c:f>Blad1!$B$7:$G$7</c:f>
              <c:numCache>
                <c:formatCode>General</c:formatCode>
                <c:ptCount val="6"/>
                <c:pt idx="0">
                  <c:v>3</c:v>
                </c:pt>
                <c:pt idx="1">
                  <c:v>2.75</c:v>
                </c:pt>
                <c:pt idx="2">
                  <c:v>2.71</c:v>
                </c:pt>
                <c:pt idx="3">
                  <c:v>3</c:v>
                </c:pt>
                <c:pt idx="4">
                  <c:v>2.5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35-42B9-97D8-35E509505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4201375"/>
        <c:axId val="825600159"/>
      </c:barChart>
      <c:catAx>
        <c:axId val="974201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25600159"/>
        <c:crosses val="autoZero"/>
        <c:auto val="1"/>
        <c:lblAlgn val="ctr"/>
        <c:lblOffset val="100"/>
        <c:noMultiLvlLbl val="0"/>
      </c:catAx>
      <c:valAx>
        <c:axId val="825600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74201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Icaltobservaties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Blad1!$A$2</c:f>
              <c:strCache>
                <c:ptCount val="1"/>
                <c:pt idx="0">
                  <c:v>Meetmoment 1 studiejaar 1 groep 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Activerende les</c:v>
                </c:pt>
                <c:pt idx="4">
                  <c:v>Afstemmen op verschillen</c:v>
                </c:pt>
                <c:pt idx="5">
                  <c:v>Strategieën aanleren</c:v>
                </c:pt>
              </c:strCache>
            </c:strRef>
          </c:cat>
          <c:val>
            <c:numRef>
              <c:f>Blad1!$B$2:$G$2</c:f>
              <c:numCache>
                <c:formatCode>General</c:formatCode>
                <c:ptCount val="6"/>
                <c:pt idx="0">
                  <c:v>2.75</c:v>
                </c:pt>
                <c:pt idx="1">
                  <c:v>0.75</c:v>
                </c:pt>
                <c:pt idx="2">
                  <c:v>1.57</c:v>
                </c:pt>
                <c:pt idx="3">
                  <c:v>1.57</c:v>
                </c:pt>
                <c:pt idx="4">
                  <c:v>0.1</c:v>
                </c:pt>
                <c:pt idx="5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B-47F1-92DF-50468D487332}"/>
            </c:ext>
          </c:extLst>
        </c:ser>
        <c:ser>
          <c:idx val="1"/>
          <c:order val="1"/>
          <c:tx>
            <c:strRef>
              <c:f>Blad1!$A$3</c:f>
              <c:strCache>
                <c:ptCount val="1"/>
                <c:pt idx="0">
                  <c:v>Meetmoment 2 studiejaar 2 groep 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Activerende les</c:v>
                </c:pt>
                <c:pt idx="4">
                  <c:v>Afstemmen op verschillen</c:v>
                </c:pt>
                <c:pt idx="5">
                  <c:v>Strategieën aanleren</c:v>
                </c:pt>
              </c:strCache>
            </c:strRef>
          </c:cat>
          <c:val>
            <c:numRef>
              <c:f>Blad1!$B$3:$G$3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2.57</c:v>
                </c:pt>
                <c:pt idx="3">
                  <c:v>2</c:v>
                </c:pt>
                <c:pt idx="4">
                  <c:v>1.25</c:v>
                </c:pt>
                <c:pt idx="5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B-47F1-92DF-50468D487332}"/>
            </c:ext>
          </c:extLst>
        </c:ser>
        <c:ser>
          <c:idx val="2"/>
          <c:order val="2"/>
          <c:tx>
            <c:strRef>
              <c:f>Blad1!$A$4</c:f>
              <c:strCache>
                <c:ptCount val="1"/>
                <c:pt idx="0">
                  <c:v>Meetmoment 3 studiejaar 2 groep 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Activerende les</c:v>
                </c:pt>
                <c:pt idx="4">
                  <c:v>Afstemmen op verschillen</c:v>
                </c:pt>
                <c:pt idx="5">
                  <c:v>Strategieën aanleren</c:v>
                </c:pt>
              </c:strCache>
            </c:strRef>
          </c:cat>
          <c:val>
            <c:numRef>
              <c:f>Blad1!$B$4:$G$4</c:f>
              <c:numCache>
                <c:formatCode>General</c:formatCode>
                <c:ptCount val="6"/>
                <c:pt idx="0">
                  <c:v>2.75</c:v>
                </c:pt>
                <c:pt idx="1">
                  <c:v>2</c:v>
                </c:pt>
                <c:pt idx="2">
                  <c:v>2.86</c:v>
                </c:pt>
                <c:pt idx="3">
                  <c:v>2.14</c:v>
                </c:pt>
                <c:pt idx="4">
                  <c:v>1.5</c:v>
                </c:pt>
                <c:pt idx="5">
                  <c:v>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4B-47F1-92DF-50468D487332}"/>
            </c:ext>
          </c:extLst>
        </c:ser>
        <c:ser>
          <c:idx val="3"/>
          <c:order val="3"/>
          <c:tx>
            <c:strRef>
              <c:f>Blad1!$A$5</c:f>
              <c:strCache>
                <c:ptCount val="1"/>
                <c:pt idx="0">
                  <c:v>Meetmoment 4 studiejaar 2 groep 8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Activerende les</c:v>
                </c:pt>
                <c:pt idx="4">
                  <c:v>Afstemmen op verschillen</c:v>
                </c:pt>
                <c:pt idx="5">
                  <c:v>Strategieën aanleren</c:v>
                </c:pt>
              </c:strCache>
            </c:strRef>
          </c:cat>
          <c:val>
            <c:numRef>
              <c:f>Blad1!$B$5:$G$5</c:f>
              <c:numCache>
                <c:formatCode>General</c:formatCode>
                <c:ptCount val="6"/>
                <c:pt idx="0">
                  <c:v>2.5</c:v>
                </c:pt>
                <c:pt idx="1">
                  <c:v>1.25</c:v>
                </c:pt>
                <c:pt idx="2">
                  <c:v>2.14</c:v>
                </c:pt>
                <c:pt idx="3">
                  <c:v>2.4300000000000002</c:v>
                </c:pt>
                <c:pt idx="4">
                  <c:v>2.25</c:v>
                </c:pt>
                <c:pt idx="5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4B-47F1-92DF-50468D487332}"/>
            </c:ext>
          </c:extLst>
        </c:ser>
        <c:ser>
          <c:idx val="4"/>
          <c:order val="4"/>
          <c:tx>
            <c:strRef>
              <c:f>Blad1!$A$6</c:f>
              <c:strCache>
                <c:ptCount val="1"/>
                <c:pt idx="0">
                  <c:v>Meetmoment 5 studiejaar 3 groep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Activerende les</c:v>
                </c:pt>
                <c:pt idx="4">
                  <c:v>Afstemmen op verschillen</c:v>
                </c:pt>
                <c:pt idx="5">
                  <c:v>Strategieën aanleren</c:v>
                </c:pt>
              </c:strCache>
            </c:strRef>
          </c:cat>
          <c:val>
            <c:numRef>
              <c:f>Blad1!$B$6:$G$6</c:f>
              <c:numCache>
                <c:formatCode>General</c:formatCode>
                <c:ptCount val="6"/>
                <c:pt idx="0">
                  <c:v>2.5</c:v>
                </c:pt>
                <c:pt idx="1">
                  <c:v>2</c:v>
                </c:pt>
                <c:pt idx="2">
                  <c:v>2.29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4B-47F1-92DF-50468D487332}"/>
            </c:ext>
          </c:extLst>
        </c:ser>
        <c:ser>
          <c:idx val="5"/>
          <c:order val="5"/>
          <c:tx>
            <c:strRef>
              <c:f>Blad1!$A$7</c:f>
              <c:strCache>
                <c:ptCount val="1"/>
                <c:pt idx="0">
                  <c:v>Meetmoment 6 studiejaar 3 groep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Blad1!$B$1:$G$1</c:f>
              <c:strCache>
                <c:ptCount val="6"/>
                <c:pt idx="0">
                  <c:v>Veilig klimaat</c:v>
                </c:pt>
                <c:pt idx="1">
                  <c:v>Lesorganisatie</c:v>
                </c:pt>
                <c:pt idx="2">
                  <c:v>Instructie</c:v>
                </c:pt>
                <c:pt idx="3">
                  <c:v>Activerende les</c:v>
                </c:pt>
                <c:pt idx="4">
                  <c:v>Afstemmen op verschillen</c:v>
                </c:pt>
                <c:pt idx="5">
                  <c:v>Strategieën aanleren</c:v>
                </c:pt>
              </c:strCache>
            </c:strRef>
          </c:cat>
          <c:val>
            <c:numRef>
              <c:f>Blad1!$B$7:$G$7</c:f>
              <c:numCache>
                <c:formatCode>General</c:formatCode>
                <c:ptCount val="6"/>
                <c:pt idx="0">
                  <c:v>3</c:v>
                </c:pt>
                <c:pt idx="1">
                  <c:v>2.75</c:v>
                </c:pt>
                <c:pt idx="2">
                  <c:v>2.71</c:v>
                </c:pt>
                <c:pt idx="3">
                  <c:v>3</c:v>
                </c:pt>
                <c:pt idx="4">
                  <c:v>2.5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4B-47F1-92DF-50468D487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4201375"/>
        <c:axId val="825600159"/>
      </c:barChart>
      <c:catAx>
        <c:axId val="974201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25600159"/>
        <c:crosses val="autoZero"/>
        <c:auto val="1"/>
        <c:lblAlgn val="ctr"/>
        <c:lblOffset val="100"/>
        <c:noMultiLvlLbl val="0"/>
      </c:catAx>
      <c:valAx>
        <c:axId val="825600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74201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2CD11-A74D-45B6-8672-77051B615B16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98DF-D85F-4C2D-8C0D-F96CB805E8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6712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Doel:</a:t>
            </a:r>
          </a:p>
          <a:p>
            <a:r>
              <a:rPr lang="en-US" dirty="0" err="1"/>
              <a:t>Studenten</a:t>
            </a:r>
            <a:r>
              <a:rPr lang="en-US" dirty="0"/>
              <a:t> </a:t>
            </a:r>
            <a:r>
              <a:rPr lang="en-US" dirty="0" err="1"/>
              <a:t>gaan</a:t>
            </a:r>
            <a:r>
              <a:rPr lang="en-US" dirty="0"/>
              <a:t> </a:t>
            </a:r>
            <a:r>
              <a:rPr lang="en-US" dirty="0" err="1"/>
              <a:t>ervaren</a:t>
            </a:r>
            <a:r>
              <a:rPr lang="en-US" dirty="0"/>
              <a:t> hoe </a:t>
            </a:r>
            <a:r>
              <a:rPr lang="en-US" dirty="0" err="1"/>
              <a:t>Icalt</a:t>
            </a:r>
            <a:r>
              <a:rPr lang="en-US" dirty="0"/>
              <a:t> hen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helpen</a:t>
            </a:r>
            <a:r>
              <a:rPr lang="en-US" dirty="0"/>
              <a:t> om </a:t>
            </a:r>
            <a:r>
              <a:rPr lang="en-US" dirty="0" err="1"/>
              <a:t>inzicht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krijgen</a:t>
            </a:r>
            <a:r>
              <a:rPr lang="en-US" dirty="0"/>
              <a:t> in </a:t>
            </a:r>
            <a:r>
              <a:rPr lang="en-US" dirty="0" err="1"/>
              <a:t>hun</a:t>
            </a:r>
            <a:r>
              <a:rPr lang="en-US" dirty="0"/>
              <a:t> </a:t>
            </a:r>
            <a:r>
              <a:rPr lang="en-US" dirty="0" err="1"/>
              <a:t>ontwikkeling</a:t>
            </a:r>
            <a:r>
              <a:rPr lang="en-US" dirty="0"/>
              <a:t> –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basis </a:t>
            </a:r>
            <a:r>
              <a:rPr lang="en-US" dirty="0" err="1"/>
              <a:t>zijn</a:t>
            </a:r>
            <a:r>
              <a:rPr lang="en-US" dirty="0"/>
              <a:t> voor </a:t>
            </a:r>
            <a:r>
              <a:rPr lang="en-US" dirty="0" err="1"/>
              <a:t>sterkte-zwakte</a:t>
            </a:r>
            <a:r>
              <a:rPr lang="en-US" dirty="0"/>
              <a:t> </a:t>
            </a:r>
            <a:r>
              <a:rPr lang="en-US" dirty="0" err="1"/>
              <a:t>analyse</a:t>
            </a:r>
            <a:r>
              <a:rPr lang="en-US" dirty="0"/>
              <a:t> om </a:t>
            </a:r>
            <a:r>
              <a:rPr lang="en-US" dirty="0" err="1"/>
              <a:t>hun</a:t>
            </a:r>
            <a:r>
              <a:rPr lang="en-US" dirty="0"/>
              <a:t> </a:t>
            </a:r>
            <a:r>
              <a:rPr lang="en-US" dirty="0" err="1"/>
              <a:t>professionele</a:t>
            </a:r>
            <a:r>
              <a:rPr lang="en-US" dirty="0"/>
              <a:t> </a:t>
            </a:r>
            <a:r>
              <a:rPr lang="en-US" dirty="0" err="1"/>
              <a:t>ontwikkeling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beschrijven</a:t>
            </a:r>
            <a:r>
              <a:rPr lang="en-US" dirty="0"/>
              <a:t>.</a:t>
            </a:r>
          </a:p>
          <a:p>
            <a:r>
              <a:rPr lang="en-US" dirty="0" err="1"/>
              <a:t>Studenten</a:t>
            </a:r>
            <a:r>
              <a:rPr lang="en-US" dirty="0"/>
              <a:t> </a:t>
            </a:r>
            <a:r>
              <a:rPr lang="en-US" dirty="0" err="1"/>
              <a:t>leren</a:t>
            </a:r>
            <a:r>
              <a:rPr lang="en-US" dirty="0"/>
              <a:t> data </a:t>
            </a:r>
            <a:r>
              <a:rPr lang="en-US" dirty="0" err="1"/>
              <a:t>analyseren</a:t>
            </a:r>
            <a:r>
              <a:rPr lang="en-US" dirty="0"/>
              <a:t> en </a:t>
            </a:r>
            <a:r>
              <a:rPr lang="en-US" dirty="0" err="1"/>
              <a:t>verwerken</a:t>
            </a:r>
            <a:r>
              <a:rPr lang="en-US" dirty="0"/>
              <a:t> in </a:t>
            </a:r>
            <a:r>
              <a:rPr lang="en-US" dirty="0" err="1"/>
              <a:t>overzichtelijke</a:t>
            </a:r>
            <a:r>
              <a:rPr lang="en-US" dirty="0"/>
              <a:t> </a:t>
            </a:r>
            <a:r>
              <a:rPr lang="en-US" dirty="0" err="1"/>
              <a:t>figuren</a:t>
            </a:r>
            <a:r>
              <a:rPr lang="en-US" dirty="0"/>
              <a:t>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8E682-A0AB-4F71-8768-3A186306662B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309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</a:t>
            </a:r>
            <a:r>
              <a:rPr lang="en-US" dirty="0" err="1"/>
              <a:t>zoekt</a:t>
            </a:r>
            <a:r>
              <a:rPr lang="en-US" dirty="0"/>
              <a:t> in </a:t>
            </a:r>
            <a:r>
              <a:rPr lang="en-US" dirty="0" err="1"/>
              <a:t>zijn</a:t>
            </a:r>
            <a:r>
              <a:rPr lang="en-US" dirty="0"/>
              <a:t> inbox alle mails van lerenlesgeven@hu.nl op met </a:t>
            </a:r>
            <a:r>
              <a:rPr lang="en-US" dirty="0" err="1"/>
              <a:t>terugkoppeling</a:t>
            </a:r>
            <a:r>
              <a:rPr lang="en-US" dirty="0"/>
              <a:t> van de </a:t>
            </a:r>
            <a:r>
              <a:rPr lang="en-US" dirty="0" err="1"/>
              <a:t>Icaltobservaties</a:t>
            </a:r>
            <a:r>
              <a:rPr lang="en-US" dirty="0"/>
              <a:t>. </a:t>
            </a:r>
          </a:p>
          <a:p>
            <a:r>
              <a:rPr lang="en-US" i="1" dirty="0"/>
              <a:t>Noot</a:t>
            </a:r>
            <a:r>
              <a:rPr lang="en-US" dirty="0"/>
              <a:t>. </a:t>
            </a:r>
            <a:r>
              <a:rPr lang="en-US" dirty="0" err="1"/>
              <a:t>Indien</a:t>
            </a:r>
            <a:r>
              <a:rPr lang="en-US" dirty="0"/>
              <a:t> student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Icaltobservatie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resultaten</a:t>
            </a:r>
            <a:r>
              <a:rPr lang="en-US" dirty="0"/>
              <a:t> via de mail </a:t>
            </a:r>
            <a:r>
              <a:rPr lang="en-US" dirty="0" err="1"/>
              <a:t>heeft</a:t>
            </a:r>
            <a:r>
              <a:rPr lang="en-US" dirty="0"/>
              <a:t> </a:t>
            </a:r>
            <a:r>
              <a:rPr lang="en-US" dirty="0" err="1"/>
              <a:t>ontvangen</a:t>
            </a:r>
            <a:r>
              <a:rPr lang="en-US" dirty="0"/>
              <a:t>, dan </a:t>
            </a:r>
            <a:r>
              <a:rPr lang="en-US" dirty="0" err="1"/>
              <a:t>heeft</a:t>
            </a:r>
            <a:r>
              <a:rPr lang="en-US" dirty="0"/>
              <a:t> de </a:t>
            </a:r>
            <a:r>
              <a:rPr lang="en-US" dirty="0" err="1"/>
              <a:t>schoolopleider</a:t>
            </a:r>
            <a:r>
              <a:rPr lang="en-US" dirty="0"/>
              <a:t> </a:t>
            </a:r>
            <a:r>
              <a:rPr lang="en-US" dirty="0" err="1"/>
              <a:t>waarschijnlijk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verkeerd</a:t>
            </a:r>
            <a:r>
              <a:rPr lang="en-US" dirty="0"/>
              <a:t> </a:t>
            </a:r>
            <a:r>
              <a:rPr lang="en-US" dirty="0" err="1"/>
              <a:t>emailadres</a:t>
            </a:r>
            <a:r>
              <a:rPr lang="en-US" dirty="0"/>
              <a:t> van student in het </a:t>
            </a:r>
            <a:r>
              <a:rPr lang="en-US" dirty="0" err="1"/>
              <a:t>systeem</a:t>
            </a:r>
            <a:r>
              <a:rPr lang="en-US" dirty="0"/>
              <a:t> </a:t>
            </a:r>
            <a:r>
              <a:rPr lang="en-US" dirty="0" err="1"/>
              <a:t>ingevoerd</a:t>
            </a:r>
            <a:r>
              <a:rPr lang="en-US" dirty="0"/>
              <a:t>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8E682-A0AB-4F71-8768-3A186306662B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80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Stuur de studenten het lege format hiervoor toe.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8E682-A0AB-4F71-8768-3A186306662B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050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 </a:t>
            </a:r>
            <a:r>
              <a:rPr lang="en-US" dirty="0" err="1"/>
              <a:t>elkaar</a:t>
            </a:r>
            <a:r>
              <a:rPr lang="en-US" dirty="0"/>
              <a:t> </a:t>
            </a:r>
            <a:r>
              <a:rPr lang="en-US" dirty="0" err="1"/>
              <a:t>bespreken</a:t>
            </a:r>
            <a:r>
              <a:rPr lang="en-US" dirty="0"/>
              <a:t> wat </a:t>
            </a:r>
            <a:r>
              <a:rPr lang="en-US" dirty="0" err="1"/>
              <a:t>opvallend</a:t>
            </a:r>
            <a:r>
              <a:rPr lang="en-US" dirty="0"/>
              <a:t> is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data:</a:t>
            </a:r>
          </a:p>
          <a:p>
            <a:r>
              <a:rPr lang="en-US" dirty="0" err="1"/>
              <a:t>Zakkers</a:t>
            </a:r>
            <a:r>
              <a:rPr lang="en-US" dirty="0"/>
              <a:t> en </a:t>
            </a:r>
            <a:r>
              <a:rPr lang="en-US" dirty="0" err="1"/>
              <a:t>uitschieters</a:t>
            </a:r>
            <a:r>
              <a:rPr lang="en-US" dirty="0"/>
              <a:t> – </a:t>
            </a:r>
            <a:r>
              <a:rPr lang="en-US" dirty="0" err="1"/>
              <a:t>mogelijke</a:t>
            </a:r>
            <a:r>
              <a:rPr lang="en-US" dirty="0"/>
              <a:t> </a:t>
            </a:r>
            <a:r>
              <a:rPr lang="en-US" dirty="0" err="1"/>
              <a:t>verklaringen</a:t>
            </a:r>
            <a:r>
              <a:rPr lang="en-US" dirty="0"/>
              <a:t> (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doelgroep</a:t>
            </a:r>
            <a:r>
              <a:rPr lang="en-US" dirty="0"/>
              <a:t>,…)</a:t>
            </a:r>
          </a:p>
          <a:p>
            <a:r>
              <a:rPr lang="en-US" dirty="0"/>
              <a:t>Maar </a:t>
            </a:r>
            <a:r>
              <a:rPr lang="en-US" dirty="0" err="1"/>
              <a:t>ook</a:t>
            </a:r>
            <a:r>
              <a:rPr lang="en-US" dirty="0"/>
              <a:t> wat je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hierin</a:t>
            </a:r>
            <a:r>
              <a:rPr lang="en-US" dirty="0"/>
              <a:t> </a:t>
            </a:r>
            <a:r>
              <a:rPr lang="en-US" dirty="0" err="1"/>
              <a:t>terug</a:t>
            </a:r>
            <a:r>
              <a:rPr lang="en-US" dirty="0"/>
              <a:t> </a:t>
            </a:r>
            <a:r>
              <a:rPr lang="en-US" dirty="0" err="1"/>
              <a:t>ziet</a:t>
            </a:r>
            <a:r>
              <a:rPr lang="en-US" dirty="0"/>
              <a:t>:</a:t>
            </a:r>
          </a:p>
          <a:p>
            <a:r>
              <a:rPr lang="en-US" dirty="0" err="1"/>
              <a:t>Gemiddelden</a:t>
            </a:r>
            <a:r>
              <a:rPr lang="en-US" dirty="0"/>
              <a:t> </a:t>
            </a:r>
            <a:r>
              <a:rPr lang="en-US" dirty="0" err="1"/>
              <a:t>geven</a:t>
            </a:r>
            <a:r>
              <a:rPr lang="en-US" dirty="0"/>
              <a:t> </a:t>
            </a:r>
            <a:r>
              <a:rPr lang="en-US" dirty="0" err="1"/>
              <a:t>bijvoorbeeld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inzicht</a:t>
            </a:r>
            <a:r>
              <a:rPr lang="en-US" dirty="0"/>
              <a:t> in </a:t>
            </a:r>
            <a:r>
              <a:rPr lang="en-US" dirty="0" err="1"/>
              <a:t>welke</a:t>
            </a:r>
            <a:r>
              <a:rPr lang="en-US" dirty="0"/>
              <a:t> </a:t>
            </a:r>
            <a:r>
              <a:rPr lang="en-US" dirty="0" err="1"/>
              <a:t>specifiek</a:t>
            </a:r>
            <a:r>
              <a:rPr lang="en-US" dirty="0"/>
              <a:t> </a:t>
            </a:r>
            <a:r>
              <a:rPr lang="en-US" dirty="0" err="1"/>
              <a:t>leerkrachtgedrag</a:t>
            </a:r>
            <a:r>
              <a:rPr lang="en-US" dirty="0"/>
              <a:t> </a:t>
            </a:r>
            <a:r>
              <a:rPr lang="en-US" dirty="0" err="1"/>
              <a:t>hoog</a:t>
            </a:r>
            <a:r>
              <a:rPr lang="en-US" dirty="0"/>
              <a:t>/lager is </a:t>
            </a:r>
            <a:r>
              <a:rPr lang="en-US" dirty="0" err="1"/>
              <a:t>gescoord</a:t>
            </a:r>
            <a:r>
              <a:rPr lang="en-US" dirty="0"/>
              <a:t>.</a:t>
            </a:r>
          </a:p>
          <a:p>
            <a:r>
              <a:rPr lang="en-US" dirty="0"/>
              <a:t>Hoe </a:t>
            </a:r>
            <a:r>
              <a:rPr lang="en-US" dirty="0" err="1"/>
              <a:t>kun</a:t>
            </a:r>
            <a:r>
              <a:rPr lang="en-US" dirty="0"/>
              <a:t> je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verder</a:t>
            </a:r>
            <a:r>
              <a:rPr lang="en-US" dirty="0"/>
              <a:t> </a:t>
            </a:r>
            <a:r>
              <a:rPr lang="en-US" dirty="0" err="1"/>
              <a:t>onderzoeken</a:t>
            </a:r>
            <a:r>
              <a:rPr lang="en-US" dirty="0"/>
              <a:t>?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8E682-A0AB-4F71-8768-3A186306662B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5199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Het is wat </a:t>
            </a:r>
            <a:r>
              <a:rPr lang="en-US" dirty="0" err="1"/>
              <a:t>ingewikkeld</a:t>
            </a:r>
            <a:r>
              <a:rPr lang="en-US" dirty="0"/>
              <a:t>: de </a:t>
            </a:r>
            <a:r>
              <a:rPr lang="en-US" dirty="0" err="1"/>
              <a:t>indicatoren</a:t>
            </a:r>
            <a:r>
              <a:rPr lang="en-US" dirty="0"/>
              <a:t> die in de mail </a:t>
            </a:r>
            <a:r>
              <a:rPr lang="en-US" dirty="0" err="1"/>
              <a:t>staan</a:t>
            </a:r>
            <a:r>
              <a:rPr lang="en-US" dirty="0"/>
              <a:t>, </a:t>
            </a:r>
            <a:r>
              <a:rPr lang="en-US" dirty="0" err="1"/>
              <a:t>staan</a:t>
            </a:r>
            <a:r>
              <a:rPr lang="en-US" dirty="0"/>
              <a:t> </a:t>
            </a:r>
            <a:r>
              <a:rPr lang="en-US" dirty="0" err="1"/>
              <a:t>gegroepeerd</a:t>
            </a:r>
            <a:r>
              <a:rPr lang="en-US" dirty="0"/>
              <a:t> van 1 tm 35. In de </a:t>
            </a:r>
            <a:r>
              <a:rPr lang="en-US" dirty="0" err="1"/>
              <a:t>rechter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zie</a:t>
            </a:r>
            <a:r>
              <a:rPr lang="en-US" dirty="0"/>
              <a:t> je </a:t>
            </a:r>
            <a:r>
              <a:rPr lang="en-US" dirty="0" err="1"/>
              <a:t>welke</a:t>
            </a:r>
            <a:r>
              <a:rPr lang="en-US" dirty="0"/>
              <a:t> </a:t>
            </a:r>
            <a:r>
              <a:rPr lang="en-US" dirty="0" err="1"/>
              <a:t>indicatoren</a:t>
            </a:r>
            <a:r>
              <a:rPr lang="en-US" dirty="0"/>
              <a:t> </a:t>
            </a:r>
            <a:r>
              <a:rPr lang="en-US" dirty="0" err="1"/>
              <a:t>horen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één</a:t>
            </a:r>
            <a:r>
              <a:rPr lang="en-US" dirty="0"/>
              <a:t> van de 6 </a:t>
            </a:r>
            <a:r>
              <a:rPr lang="en-US" dirty="0" err="1"/>
              <a:t>leerkrachtvaardigheden</a:t>
            </a:r>
            <a:r>
              <a:rPr lang="en-US" dirty="0"/>
              <a:t>.</a:t>
            </a:r>
          </a:p>
          <a:p>
            <a:r>
              <a:rPr lang="en-US" dirty="0"/>
              <a:t>De 6 </a:t>
            </a:r>
            <a:r>
              <a:rPr lang="en-US" dirty="0" err="1"/>
              <a:t>verschillende</a:t>
            </a:r>
            <a:r>
              <a:rPr lang="en-US" dirty="0"/>
              <a:t> </a:t>
            </a:r>
            <a:r>
              <a:rPr lang="en-US" dirty="0" err="1"/>
              <a:t>leerkrachtvaardigheden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in mail van lerenlesgeven@hu.nl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gemiddelden</a:t>
            </a:r>
            <a:r>
              <a:rPr lang="en-US" dirty="0"/>
              <a:t> </a:t>
            </a:r>
            <a:r>
              <a:rPr lang="en-US" dirty="0" err="1"/>
              <a:t>weergegeven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die </a:t>
            </a:r>
            <a:r>
              <a:rPr lang="en-US" dirty="0" err="1"/>
              <a:t>gemiddelden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 </a:t>
            </a:r>
            <a:r>
              <a:rPr lang="en-US" dirty="0" err="1"/>
              <a:t>dus</a:t>
            </a:r>
            <a:r>
              <a:rPr lang="en-US" dirty="0"/>
              <a:t> </a:t>
            </a:r>
            <a:r>
              <a:rPr lang="en-US" dirty="0" err="1"/>
              <a:t>voort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de 35 </a:t>
            </a:r>
            <a:r>
              <a:rPr lang="en-US" dirty="0" err="1"/>
              <a:t>indicatoren</a:t>
            </a:r>
            <a:r>
              <a:rPr lang="en-US" dirty="0"/>
              <a:t> die </a:t>
            </a:r>
            <a:r>
              <a:rPr lang="en-US" dirty="0" err="1"/>
              <a:t>gescoord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door de </a:t>
            </a:r>
            <a:r>
              <a:rPr lang="en-US" dirty="0" err="1"/>
              <a:t>SO’er</a:t>
            </a:r>
            <a:r>
              <a:rPr lang="en-US" dirty="0"/>
              <a:t>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8E682-A0AB-4F71-8768-3A186306662B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6378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indicator </a:t>
            </a:r>
            <a:r>
              <a:rPr lang="nl-NL" i="1" dirty="0"/>
              <a:t>De leraar toont in gedrag en taalgebruik respect naar leerlingen </a:t>
            </a:r>
            <a:r>
              <a:rPr lang="nl-NL" dirty="0"/>
              <a:t>wordt in </a:t>
            </a:r>
            <a:r>
              <a:rPr lang="nl-NL"/>
              <a:t>het document</a:t>
            </a:r>
            <a:endParaRPr lang="nl-NL" dirty="0"/>
          </a:p>
          <a:p>
            <a:endParaRPr lang="nl-NL" dirty="0"/>
          </a:p>
          <a:p>
            <a:r>
              <a:rPr lang="nl-NL" dirty="0"/>
              <a:t>Deze goede praktijkvoorbeelden kunnen de student inzicht geven in het handelen dat ze wel / niet vertonen.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8E682-A0AB-4F71-8768-3A186306662B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6649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</a:t>
            </a:r>
            <a:r>
              <a:rPr lang="en-US" dirty="0" err="1"/>
              <a:t>gaat</a:t>
            </a:r>
            <a:r>
              <a:rPr lang="en-US" dirty="0"/>
              <a:t> </a:t>
            </a:r>
            <a:r>
              <a:rPr lang="en-US" dirty="0" err="1"/>
              <a:t>zelf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de slag met </a:t>
            </a:r>
            <a:r>
              <a:rPr lang="en-US" dirty="0" err="1"/>
              <a:t>zijn</a:t>
            </a:r>
            <a:r>
              <a:rPr lang="en-US" dirty="0"/>
              <a:t> eigen data.</a:t>
            </a:r>
          </a:p>
          <a:p>
            <a:r>
              <a:rPr lang="en-US" dirty="0"/>
              <a:t>Als </a:t>
            </a:r>
            <a:r>
              <a:rPr lang="en-US" dirty="0" err="1"/>
              <a:t>eerdaags</a:t>
            </a:r>
            <a:r>
              <a:rPr lang="en-US" dirty="0"/>
              <a:t> de </a:t>
            </a:r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Icaltobservatie</a:t>
            </a:r>
            <a:r>
              <a:rPr lang="en-US" dirty="0"/>
              <a:t> is </a:t>
            </a:r>
            <a:r>
              <a:rPr lang="en-US" dirty="0" err="1"/>
              <a:t>afgenomen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die data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weer</a:t>
            </a:r>
            <a:r>
              <a:rPr lang="en-US" dirty="0"/>
              <a:t> </a:t>
            </a:r>
            <a:r>
              <a:rPr lang="en-US" dirty="0" err="1"/>
              <a:t>meegenomen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in excel.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8E682-A0AB-4F71-8768-3A186306662B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0265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DE6649-F7A7-E062-5D21-842520BD7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4290CE3-3459-2828-78CC-DFAA34391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AD69231-9FD9-6413-DDB5-345A5312C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BB40510-1494-0759-9B7B-0731D01C7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EE7A6F-B634-B239-02B8-456CE53C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893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4DA6D5-166F-E762-4C09-0CAAAA18C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6B2064-E2DC-2EA0-5E6B-210777DCE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396D7F-269F-1BA6-2CF5-5DA87EA83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D3FA37-D0E6-87D7-9BD6-9C6C96DD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E486D3-B4B3-C3AC-25E1-B47FB26D9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0080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4E06AE-FC1C-7D9D-5E42-B8A327FD3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CD67FB-07D6-5E12-4DB1-4100CA75D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8F1AA3-3C46-031E-0A66-116C42740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4CB977-C9C9-1445-D9AC-00B900DFD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11047A-9A79-6EFC-2D9A-BF73829F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0261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FC9CF5-C2A7-B735-52DD-E18094EF1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19A0A1-D232-D866-9B73-DD8D7B7F7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6F6BC6B-DED9-9017-B0BF-59E61B38D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C46566F-5FAA-37BE-B0BE-9C3CD8B78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15AB62C-2090-96BB-3485-7192EE4F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38EBFB6-755E-DF39-5981-3CA71D03E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83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14B99-B660-8A5D-04E5-0F4002F2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8690AF-1FFC-01CA-D699-FEE14093B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D75A6D5-E542-A4FB-86C6-7BD158943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D49780A-934E-13CB-BC8D-AB1061909D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AD543E-7395-D3DE-4EBE-FD93AA94D3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9A030AE-499A-1D33-06F2-87D525748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FAADF80-F6E0-F78D-EA6A-99865E46C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B5B69D3-2BA6-60A9-0292-A1E5F5F05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2606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B97BE2-7C14-DC31-A29E-DDC5A323C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B6AC555-DD09-1413-2D84-FA6F62C41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8C783F1-A7A3-E24F-B9BA-AF2B83F49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92669CA-FAB8-3A5B-FA59-B18DA5F2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3440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0FC06BB-475D-ABD4-ACB8-8CC3D302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373358B-7647-758A-6DFC-9EDAE358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D6DAA86-0B5D-F983-919A-8C8EB165E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5075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4D5A97-EE02-8A76-052E-BD38D180D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B4717B-FE92-85DE-6C04-D5AA3B5A2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6645F35-A8E3-8CEE-04B7-02F42C05F3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49064E-300D-424C-DC45-26E12AEB0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67B3F62-8878-9138-0B8E-C913C396C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376D196-3361-9B78-55BF-35DBA181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1134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7276CA-8718-0EB2-E70A-1B204E245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73754EC-7B56-7721-EEF2-5F140BE18A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D074878-1AE0-60F2-9890-F3BF1A6E8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5D57706-543C-90CB-C8BC-CB6007ECF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322FC28-85EA-4BFA-F5B5-A8E21F1B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56E0B41-4FCD-65FC-FDCF-2FEC7030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1820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4AFDC-1FEC-4EAB-E795-DF7D4FF2B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CABF9BF-AF53-FE07-DA3B-0BBD8487E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D2E47C-480E-C6CC-CC34-94962A562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8BAFB4-D38F-D8A9-0E41-C25207F72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F15167-B3D4-3FEC-6C2C-F96879591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242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38105A5-8BD7-8296-6DE0-38EAADF37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3715C03-C053-165C-403E-1E33DE4FD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457F32-5CAF-3FEC-C0CA-7643615B4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073A00-F02F-EA07-DBA9-66CF194B4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FB40F7-B039-3383-B45E-D204BCD26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4661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DEC0C94-84F7-8439-A07D-957DEDB2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DB1825C-FD03-3834-DF61-FDA83CF54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BA8D33B-0E88-F436-AB67-FC0473E87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59082-651D-4E37-91B8-4B6FE7D26C85}" type="datetimeFigureOut">
              <a:rPr lang="nl-NL" smtClean="0"/>
              <a:t>20-1-2026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D1411FB-5165-96EA-015F-F3EC1518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19098C-72C1-D55F-3D5C-A907A490F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04077-4C24-4367-86CA-8571373734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684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5E5DE-9609-93EB-CEA4-7E8456C9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2600" b="1" dirty="0"/>
              <a:t>ICALT-</a:t>
            </a:r>
            <a:r>
              <a:rPr lang="en-US" sz="2600" b="1" dirty="0" err="1"/>
              <a:t>observaties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/>
              <a:t>Hoe </a:t>
            </a:r>
            <a:r>
              <a:rPr lang="en-US" sz="2600" dirty="0" err="1"/>
              <a:t>kun</a:t>
            </a:r>
            <a:r>
              <a:rPr lang="en-US" sz="2600" dirty="0"/>
              <a:t> je </a:t>
            </a:r>
            <a:r>
              <a:rPr lang="en-US" sz="2600" dirty="0" err="1"/>
              <a:t>jouw</a:t>
            </a:r>
            <a:r>
              <a:rPr lang="en-US" sz="2600" dirty="0"/>
              <a:t> </a:t>
            </a:r>
            <a:r>
              <a:rPr lang="en-US" sz="2600" dirty="0" err="1"/>
              <a:t>ontwikkeling</a:t>
            </a:r>
            <a:r>
              <a:rPr lang="en-US" sz="2600" dirty="0"/>
              <a:t> in </a:t>
            </a:r>
            <a:r>
              <a:rPr lang="en-US" sz="2600" dirty="0" err="1"/>
              <a:t>leerkrachtvaardigheden</a:t>
            </a:r>
            <a:r>
              <a:rPr lang="en-US" sz="2600" dirty="0"/>
              <a:t> </a:t>
            </a:r>
            <a:r>
              <a:rPr lang="en-US" sz="2600" dirty="0" err="1"/>
              <a:t>zichtbaar</a:t>
            </a:r>
            <a:r>
              <a:rPr lang="en-US" sz="2600" dirty="0"/>
              <a:t> </a:t>
            </a:r>
            <a:r>
              <a:rPr lang="en-US" sz="2600" dirty="0" err="1"/>
              <a:t>maken</a:t>
            </a:r>
            <a:r>
              <a:rPr lang="en-US" sz="2600" dirty="0"/>
              <a:t>?</a:t>
            </a:r>
            <a:endParaRPr lang="nl-NL" sz="2600" dirty="0"/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697B9C19-DB71-67E4-65BC-7038E893173A}"/>
              </a:ext>
            </a:extLst>
          </p:cNvPr>
          <p:cNvGraphicFramePr>
            <a:graphicFrameLocks/>
          </p:cNvGraphicFramePr>
          <p:nvPr/>
        </p:nvGraphicFramePr>
        <p:xfrm>
          <a:off x="5795102" y="1833562"/>
          <a:ext cx="4457700" cy="3190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3309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32884-BB06-0EB9-4652-2F345D45D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634328"/>
          </a:xfrm>
        </p:spPr>
        <p:txBody>
          <a:bodyPr anchor="b">
            <a:normAutofit fontScale="90000"/>
          </a:bodyPr>
          <a:lstStyle/>
          <a:p>
            <a:r>
              <a:rPr lang="en-US" sz="4000" dirty="0"/>
              <a:t>Na </a:t>
            </a:r>
            <a:r>
              <a:rPr lang="en-US" sz="4000" dirty="0" err="1"/>
              <a:t>Icalt-observatie</a:t>
            </a:r>
            <a:r>
              <a:rPr lang="en-US" sz="4000" dirty="0"/>
              <a:t> </a:t>
            </a:r>
            <a:r>
              <a:rPr lang="en-US" sz="4000" dirty="0" err="1"/>
              <a:t>ontvang</a:t>
            </a:r>
            <a:r>
              <a:rPr lang="en-US" sz="4000" dirty="0"/>
              <a:t> je de </a:t>
            </a:r>
            <a:r>
              <a:rPr lang="en-US" sz="4000" dirty="0" err="1"/>
              <a:t>gemiddelde</a:t>
            </a:r>
            <a:r>
              <a:rPr lang="en-US" sz="4000" dirty="0"/>
              <a:t> score op </a:t>
            </a:r>
            <a:r>
              <a:rPr lang="en-US" sz="4000" dirty="0" err="1"/>
              <a:t>leerkrachtvaardigheden</a:t>
            </a:r>
            <a:br>
              <a:rPr lang="en-US" sz="2200" dirty="0"/>
            </a:br>
            <a:r>
              <a:rPr lang="en-US" sz="2200" dirty="0" err="1"/>
              <a:t>zie</a:t>
            </a:r>
            <a:r>
              <a:rPr lang="en-US" sz="2200" dirty="0"/>
              <a:t> </a:t>
            </a:r>
            <a:r>
              <a:rPr lang="en-US" sz="2200" dirty="0" err="1"/>
              <a:t>terugkoppeling</a:t>
            </a:r>
            <a:r>
              <a:rPr lang="en-US" sz="2200" dirty="0"/>
              <a:t> van </a:t>
            </a:r>
            <a:r>
              <a:rPr lang="en-US" sz="2200" dirty="0" err="1"/>
              <a:t>resultaten</a:t>
            </a:r>
            <a:r>
              <a:rPr lang="en-US" sz="2200" dirty="0"/>
              <a:t> </a:t>
            </a:r>
            <a:r>
              <a:rPr lang="en-US" sz="2200" dirty="0" err="1"/>
              <a:t>Icaltobservaties</a:t>
            </a:r>
            <a:r>
              <a:rPr lang="en-US" sz="2200" dirty="0"/>
              <a:t> je mail</a:t>
            </a:r>
            <a:br>
              <a:rPr lang="en-US" sz="2200" dirty="0"/>
            </a:br>
            <a:endParaRPr lang="nl-NL" sz="2200" dirty="0"/>
          </a:p>
        </p:txBody>
      </p:sp>
      <p:pic>
        <p:nvPicPr>
          <p:cNvPr id="8" name="Afbeelding 7" descr="Afbeelding met tekst, schermopname, Lettertype">
            <a:extLst>
              <a:ext uri="{FF2B5EF4-FFF2-40B4-BE49-F238E27FC236}">
                <a16:creationId xmlns:a16="http://schemas.microsoft.com/office/drawing/2014/main" id="{582A39A7-5A67-AB79-5F8D-CB9E4FF2C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407" y="1707747"/>
            <a:ext cx="8169131" cy="256596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5F14F11-F08A-D2DD-4C86-90139140F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664" y="4288632"/>
            <a:ext cx="2734057" cy="30484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B0B4093-D200-D1FE-BE4C-2A7D5AABA9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0664" y="4531868"/>
            <a:ext cx="2200582" cy="28579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39EB4D7D-551B-9461-1C4F-B3E9C17636B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16" t="15874" b="20523"/>
          <a:stretch>
            <a:fillRect/>
          </a:stretch>
        </p:blipFill>
        <p:spPr>
          <a:xfrm>
            <a:off x="1661614" y="4817657"/>
            <a:ext cx="3017475" cy="22418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474035B3-71DA-EA94-70FD-310DD1A08A7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8843" b="14490"/>
          <a:stretch>
            <a:fillRect/>
          </a:stretch>
        </p:blipFill>
        <p:spPr>
          <a:xfrm>
            <a:off x="1694957" y="5014202"/>
            <a:ext cx="2410161" cy="285791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435B1BE-BCBE-B5BC-6001-B47ADCA54B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1614" y="5262829"/>
            <a:ext cx="2229161" cy="295316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B2126C52-8BD5-2E9F-57B1-9A2DA29CA9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4957" y="5558145"/>
            <a:ext cx="2162477" cy="27626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205D96A6-934D-D6AA-FF24-AB5B890E08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4957" y="5787718"/>
            <a:ext cx="2362530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33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A9E22-4EDC-4139-ADFE-47D7EEFC8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320040"/>
            <a:ext cx="4416662" cy="38926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</a:t>
            </a: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excel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gemiddelden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opnemen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3734648-D52B-060D-512E-EE93C5288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706" y="4740500"/>
            <a:ext cx="7916921" cy="168833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9B91CF5-BCDB-FF39-5590-1C8315ECA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769" y="429165"/>
            <a:ext cx="8200797" cy="189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0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AD0B-9071-04C9-46F8-9D5F26611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 </a:t>
            </a:r>
            <a:r>
              <a:rPr lang="en-US" sz="4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staafdiagram</a:t>
            </a: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maken</a:t>
            </a: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via Insert en Charts bar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5D5093-CCF8-490D-E769-FC1454284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2098617"/>
            <a:ext cx="7214616" cy="26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5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2D97-D829-FDCA-7C62-32D14651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Wat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zegt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deze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data?</a:t>
            </a:r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EE8DB523-6920-7D20-5E99-BF5D121E1547}"/>
              </a:ext>
            </a:extLst>
          </p:cNvPr>
          <p:cNvGraphicFramePr>
            <a:graphicFrameLocks/>
          </p:cNvGraphicFramePr>
          <p:nvPr/>
        </p:nvGraphicFramePr>
        <p:xfrm>
          <a:off x="7086600" y="1690343"/>
          <a:ext cx="4457700" cy="3190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1716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905E-D6E5-0212-D420-81AE83CDE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431" y="1165783"/>
            <a:ext cx="4342975" cy="1141376"/>
          </a:xfrm>
        </p:spPr>
        <p:txBody>
          <a:bodyPr>
            <a:normAutofit/>
          </a:bodyPr>
          <a:lstStyle/>
          <a:p>
            <a:pPr defTabSz="786384"/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</a:t>
            </a:r>
            <a:r>
              <a:rPr lang="en-US" sz="2408" dirty="0"/>
              <a:t>je mail</a:t>
            </a:r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8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staan</a:t>
            </a:r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scores per </a:t>
            </a:r>
            <a:r>
              <a:rPr lang="en-US" sz="2408" kern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indicator</a:t>
            </a:r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nl-NL" sz="2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7985704-7132-60E9-7A5A-E22815CD19E3}"/>
              </a:ext>
            </a:extLst>
          </p:cNvPr>
          <p:cNvSpPr txBox="1">
            <a:spLocks/>
          </p:cNvSpPr>
          <p:nvPr/>
        </p:nvSpPr>
        <p:spPr>
          <a:xfrm>
            <a:off x="6114174" y="1331743"/>
            <a:ext cx="4869566" cy="809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786384">
              <a:spcAft>
                <a:spcPts val="600"/>
              </a:spcAft>
            </a:pPr>
            <a:r>
              <a:rPr lang="en-US" sz="2408" kern="12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Indicatoren</a:t>
            </a:r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8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zijn</a:t>
            </a:r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8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gekoppeld</a:t>
            </a:r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8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aan</a:t>
            </a:r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defTabSz="786384">
              <a:spcAft>
                <a:spcPts val="600"/>
              </a:spcAft>
            </a:pPr>
            <a:r>
              <a:rPr lang="en-US" sz="2408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6 </a:t>
            </a:r>
            <a:r>
              <a:rPr lang="en-US" sz="2408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leerkrachtvaardigheden</a:t>
            </a:r>
            <a:endParaRPr lang="nl-NL" sz="2800" dirty="0"/>
          </a:p>
        </p:txBody>
      </p:sp>
      <p:pic>
        <p:nvPicPr>
          <p:cNvPr id="7" name="Tijdelijke aanduiding voor inhoud 6" descr="Afbeelding met tekst, schermopname, nummer, Lettertype&#10;&#10;Door AI gegenereerde inhoud is mogelijk onjuist.">
            <a:extLst>
              <a:ext uri="{FF2B5EF4-FFF2-40B4-BE49-F238E27FC236}">
                <a16:creationId xmlns:a16="http://schemas.microsoft.com/office/drawing/2014/main" id="{FBB085D3-BCFB-5365-1192-E202522E1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2645" y="2141199"/>
            <a:ext cx="4495761" cy="4351338"/>
          </a:xfrm>
          <a:prstGeom prst="rect">
            <a:avLst/>
          </a:prstGeom>
        </p:spPr>
      </p:pic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2BD5F112-1281-A814-30CC-42610180D2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702711"/>
              </p:ext>
            </p:extLst>
          </p:nvPr>
        </p:nvGraphicFramePr>
        <p:xfrm>
          <a:off x="5663953" y="2141199"/>
          <a:ext cx="630931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140">
                  <a:extLst>
                    <a:ext uri="{9D8B030D-6E8A-4147-A177-3AD203B41FA5}">
                      <a16:colId xmlns:a16="http://schemas.microsoft.com/office/drawing/2014/main" val="2996046605"/>
                    </a:ext>
                  </a:extLst>
                </a:gridCol>
                <a:gridCol w="2946067">
                  <a:extLst>
                    <a:ext uri="{9D8B030D-6E8A-4147-A177-3AD203B41FA5}">
                      <a16:colId xmlns:a16="http://schemas.microsoft.com/office/drawing/2014/main" val="339922425"/>
                    </a:ext>
                  </a:extLst>
                </a:gridCol>
                <a:gridCol w="2103103">
                  <a:extLst>
                    <a:ext uri="{9D8B030D-6E8A-4147-A177-3AD203B41FA5}">
                      <a16:colId xmlns:a16="http://schemas.microsoft.com/office/drawing/2014/main" val="3499008263"/>
                    </a:ext>
                  </a:extLst>
                </a:gridCol>
              </a:tblGrid>
              <a:tr h="512979">
                <a:tc>
                  <a:txBody>
                    <a:bodyPr/>
                    <a:lstStyle/>
                    <a:p>
                      <a:r>
                        <a:rPr lang="nl-NL" dirty="0"/>
                        <a:t>Afk.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Leerkrachtvaardigheden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Indicatoren waarop gemiddelde gebaseerd 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129022"/>
                  </a:ext>
                </a:extLst>
              </a:tr>
              <a:tr h="297202">
                <a:tc>
                  <a:txBody>
                    <a:bodyPr/>
                    <a:lstStyle/>
                    <a:p>
                      <a:r>
                        <a:rPr lang="nl-NL" dirty="0"/>
                        <a:t>VSL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Veilig en stimulerend leerklimaat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1-2-3-4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99122"/>
                  </a:ext>
                </a:extLst>
              </a:tr>
              <a:tr h="297202">
                <a:tc>
                  <a:txBody>
                    <a:bodyPr/>
                    <a:lstStyle/>
                    <a:p>
                      <a:r>
                        <a:rPr lang="nl-NL" dirty="0"/>
                        <a:t>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Efficiënte lesorganisatie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5-6-7-8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80730"/>
                  </a:ext>
                </a:extLst>
              </a:tr>
              <a:tr h="297202">
                <a:tc>
                  <a:txBody>
                    <a:bodyPr/>
                    <a:lstStyle/>
                    <a:p>
                      <a:r>
                        <a:rPr lang="nl-NL" dirty="0"/>
                        <a:t>DGI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Duidelijk en gestructureerde instructie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9-10-11-12-13-14-15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86413"/>
                  </a:ext>
                </a:extLst>
              </a:tr>
              <a:tr h="297202">
                <a:tc>
                  <a:txBody>
                    <a:bodyPr/>
                    <a:lstStyle/>
                    <a:p>
                      <a:r>
                        <a:rPr lang="nl-NL" dirty="0"/>
                        <a:t>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Intensieve en activerende les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16-17-18-19-20-21-22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928558"/>
                  </a:ext>
                </a:extLst>
              </a:tr>
              <a:tr h="297202">
                <a:tc>
                  <a:txBody>
                    <a:bodyPr/>
                    <a:lstStyle/>
                    <a:p>
                      <a:r>
                        <a:rPr lang="nl-NL" dirty="0"/>
                        <a:t>AOV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Afstemmen op verschillen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23-24-25-26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534340"/>
                  </a:ext>
                </a:extLst>
              </a:tr>
              <a:tr h="297202">
                <a:tc>
                  <a:txBody>
                    <a:bodyPr/>
                    <a:lstStyle/>
                    <a:p>
                      <a:r>
                        <a:rPr lang="nl-NL" dirty="0"/>
                        <a:t>LSA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Leerstrategieën aanleren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27-28-29-30-31-32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822300"/>
                  </a:ext>
                </a:extLst>
              </a:tr>
              <a:tr h="297202">
                <a:tc>
                  <a:txBody>
                    <a:bodyPr/>
                    <a:lstStyle/>
                    <a:p>
                      <a:r>
                        <a:rPr lang="nl-NL" dirty="0"/>
                        <a:t>BVL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Betrokkenheid van leerlingen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33-34-35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554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9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0AA46-75B6-3EA2-76EB-580A5DDB6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100" dirty="0" err="1"/>
              <a:t>I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ndicatoren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zijn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weer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voorzien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van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voorbeelden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van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concreet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waarneembaar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gedrag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7" name="Tijdelijke aanduiding voor inhoud 6" descr="Afbeelding met tekst, schermopname, Lettertype, nummer">
            <a:extLst>
              <a:ext uri="{FF2B5EF4-FFF2-40B4-BE49-F238E27FC236}">
                <a16:creationId xmlns:a16="http://schemas.microsoft.com/office/drawing/2014/main" id="{B31CB0FB-FD95-4CA4-D1E7-457CCD4D5F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1506" y="2128608"/>
            <a:ext cx="10902038" cy="351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22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35EE3-E5EF-4F1F-CBDA-974DC21D7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Eigen data </a:t>
            </a:r>
            <a:r>
              <a:rPr lang="en-US" sz="5400"/>
              <a:t>verwerken</a:t>
            </a:r>
            <a:endParaRPr lang="nl-NL" sz="5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62BEA-61EB-3409-C72B-97E426CF1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202007"/>
            <a:ext cx="10515600" cy="422034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dirty="0"/>
              <a:t>Zoek alle </a:t>
            </a:r>
            <a:r>
              <a:rPr lang="en-US" sz="2200" dirty="0" err="1"/>
              <a:t>terugkoppelingen</a:t>
            </a:r>
            <a:r>
              <a:rPr lang="en-US" sz="2200" dirty="0"/>
              <a:t> van de </a:t>
            </a:r>
            <a:r>
              <a:rPr lang="en-US" sz="2200" dirty="0" err="1"/>
              <a:t>Icaltobservaties</a:t>
            </a:r>
            <a:r>
              <a:rPr lang="en-US" sz="2200" dirty="0"/>
              <a:t> op in je mail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/>
              <a:t>Plaats</a:t>
            </a:r>
            <a:r>
              <a:rPr lang="en-US" sz="2200" dirty="0"/>
              <a:t> de </a:t>
            </a:r>
            <a:r>
              <a:rPr lang="en-US" sz="2200" dirty="0" err="1"/>
              <a:t>gemiddelden</a:t>
            </a:r>
            <a:r>
              <a:rPr lang="en-US" sz="2200" dirty="0"/>
              <a:t> in excel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/>
              <a:t>Vermeld</a:t>
            </a:r>
            <a:r>
              <a:rPr lang="en-US" sz="1800" dirty="0"/>
              <a:t> </a:t>
            </a:r>
            <a:r>
              <a:rPr lang="en-US" sz="1800" dirty="0" err="1"/>
              <a:t>daarbij</a:t>
            </a:r>
            <a:r>
              <a:rPr lang="en-US" sz="1800" dirty="0"/>
              <a:t> </a:t>
            </a:r>
            <a:r>
              <a:rPr lang="en-US" sz="1800" dirty="0" err="1"/>
              <a:t>wanneer</a:t>
            </a:r>
            <a:r>
              <a:rPr lang="en-US" sz="1800" dirty="0"/>
              <a:t> </a:t>
            </a:r>
            <a:r>
              <a:rPr lang="en-US" sz="1800" dirty="0" err="1"/>
              <a:t>dit</a:t>
            </a:r>
            <a:r>
              <a:rPr lang="en-US" sz="1800" dirty="0"/>
              <a:t> </a:t>
            </a:r>
            <a:r>
              <a:rPr lang="en-US" sz="1800" dirty="0" err="1"/>
              <a:t>meetmoment</a:t>
            </a:r>
            <a:r>
              <a:rPr lang="en-US" sz="1800" dirty="0"/>
              <a:t> was.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err="1"/>
              <a:t>Bijvoorbeeld</a:t>
            </a:r>
            <a:r>
              <a:rPr lang="en-US" sz="1800" dirty="0"/>
              <a:t> in welk </a:t>
            </a:r>
            <a:r>
              <a:rPr lang="en-US" sz="1800" dirty="0" err="1"/>
              <a:t>studiejaar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in </a:t>
            </a:r>
            <a:r>
              <a:rPr lang="en-US" sz="1800" dirty="0" err="1"/>
              <a:t>welke</a:t>
            </a:r>
            <a:r>
              <a:rPr lang="en-US" sz="1800" dirty="0"/>
              <a:t> </a:t>
            </a:r>
            <a:r>
              <a:rPr lang="en-US" sz="1800" dirty="0" err="1"/>
              <a:t>groep</a:t>
            </a:r>
            <a:r>
              <a:rPr lang="en-US" sz="1800" dirty="0"/>
              <a:t> </a:t>
            </a:r>
            <a:r>
              <a:rPr lang="en-US" sz="1800" dirty="0" err="1"/>
              <a:t>liep</a:t>
            </a:r>
            <a:r>
              <a:rPr lang="en-US" sz="1800" dirty="0"/>
              <a:t> je </a:t>
            </a:r>
            <a:r>
              <a:rPr lang="en-US" sz="1800" dirty="0" err="1"/>
              <a:t>toen</a:t>
            </a:r>
            <a:r>
              <a:rPr lang="en-US" sz="1800" dirty="0"/>
              <a:t> stage?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Maak </a:t>
            </a:r>
            <a:r>
              <a:rPr lang="en-US" sz="2200" dirty="0" err="1"/>
              <a:t>vervolgens</a:t>
            </a:r>
            <a:r>
              <a:rPr lang="en-US" sz="2200" dirty="0"/>
              <a:t> </a:t>
            </a:r>
            <a:r>
              <a:rPr lang="en-US" sz="2200" dirty="0" err="1"/>
              <a:t>een</a:t>
            </a:r>
            <a:r>
              <a:rPr lang="en-US" sz="2200" dirty="0"/>
              <a:t> </a:t>
            </a:r>
            <a:r>
              <a:rPr lang="en-US" sz="2200" dirty="0" err="1"/>
              <a:t>figuur</a:t>
            </a:r>
            <a:r>
              <a:rPr lang="en-US" sz="2200" dirty="0"/>
              <a:t> van </a:t>
            </a:r>
            <a:r>
              <a:rPr lang="en-US" sz="2200" dirty="0" err="1"/>
              <a:t>deze</a:t>
            </a:r>
            <a:r>
              <a:rPr lang="en-US" sz="2200" dirty="0"/>
              <a:t> data (</a:t>
            </a:r>
            <a:r>
              <a:rPr lang="en-US" sz="2200" dirty="0" err="1"/>
              <a:t>staafdiagram</a:t>
            </a:r>
            <a:r>
              <a:rPr lang="en-US" sz="22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/>
              <a:t>Bekijk</a:t>
            </a:r>
            <a:r>
              <a:rPr lang="en-US" sz="2200" dirty="0"/>
              <a:t> </a:t>
            </a:r>
            <a:r>
              <a:rPr lang="en-US" sz="2200" dirty="0" err="1"/>
              <a:t>opvallende</a:t>
            </a:r>
            <a:r>
              <a:rPr lang="en-US" sz="2200" dirty="0"/>
              <a:t> scores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/>
              <a:t>Analyseer</a:t>
            </a:r>
            <a:r>
              <a:rPr lang="en-US" sz="2200" dirty="0"/>
              <a:t> de </a:t>
            </a:r>
            <a:r>
              <a:rPr lang="en-US" sz="2200" dirty="0" err="1"/>
              <a:t>indicatoren</a:t>
            </a:r>
            <a:r>
              <a:rPr lang="en-US" sz="22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Welk concrete </a:t>
            </a:r>
            <a:r>
              <a:rPr lang="en-US" sz="2200" dirty="0" err="1"/>
              <a:t>waarneembaar</a:t>
            </a:r>
            <a:r>
              <a:rPr lang="en-US" sz="2200" dirty="0"/>
              <a:t> </a:t>
            </a:r>
            <a:r>
              <a:rPr lang="en-US" sz="2200" dirty="0" err="1"/>
              <a:t>gedrag</a:t>
            </a:r>
            <a:r>
              <a:rPr lang="en-US" sz="2200" dirty="0"/>
              <a:t> </a:t>
            </a:r>
            <a:r>
              <a:rPr lang="en-US" sz="2200" dirty="0" err="1"/>
              <a:t>vertoon</a:t>
            </a:r>
            <a:r>
              <a:rPr lang="en-US" sz="2200" dirty="0"/>
              <a:t> </a:t>
            </a:r>
            <a:r>
              <a:rPr lang="en-US" sz="2200" dirty="0" err="1"/>
              <a:t>jij</a:t>
            </a:r>
            <a:r>
              <a:rPr lang="en-US" sz="2200" dirty="0"/>
              <a:t> </a:t>
            </a:r>
            <a:r>
              <a:rPr lang="en-US" sz="2200" dirty="0" err="1"/>
              <a:t>nog</a:t>
            </a:r>
            <a:r>
              <a:rPr lang="en-US" sz="2200" dirty="0"/>
              <a:t> </a:t>
            </a:r>
            <a:r>
              <a:rPr lang="en-US" sz="2200" dirty="0" err="1"/>
              <a:t>niet</a:t>
            </a:r>
            <a:r>
              <a:rPr lang="en-US" sz="2200" dirty="0"/>
              <a:t>?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&gt; wat </a:t>
            </a:r>
            <a:r>
              <a:rPr lang="en-US" sz="2200" dirty="0" err="1"/>
              <a:t>kun</a:t>
            </a:r>
            <a:r>
              <a:rPr lang="en-US" sz="2200" dirty="0"/>
              <a:t> je </a:t>
            </a:r>
            <a:r>
              <a:rPr lang="en-US" sz="2200" dirty="0" err="1"/>
              <a:t>hiervan</a:t>
            </a:r>
            <a:r>
              <a:rPr lang="en-US" sz="2200" dirty="0"/>
              <a:t> </a:t>
            </a:r>
            <a:r>
              <a:rPr lang="en-US" sz="2200" dirty="0" err="1"/>
              <a:t>meenemen</a:t>
            </a:r>
            <a:r>
              <a:rPr lang="en-US" sz="2200" dirty="0"/>
              <a:t> in </a:t>
            </a:r>
            <a:r>
              <a:rPr lang="en-US" sz="2200" dirty="0" err="1"/>
              <a:t>jouw</a:t>
            </a:r>
            <a:r>
              <a:rPr lang="en-US" sz="2200" dirty="0"/>
              <a:t> </a:t>
            </a:r>
            <a:r>
              <a:rPr lang="en-US" sz="2200" dirty="0" err="1"/>
              <a:t>sterkte-zwakte</a:t>
            </a:r>
            <a:r>
              <a:rPr lang="en-US" sz="2200" dirty="0"/>
              <a:t> </a:t>
            </a:r>
            <a:r>
              <a:rPr lang="en-US" sz="2200" dirty="0" err="1"/>
              <a:t>analyse</a:t>
            </a:r>
            <a:r>
              <a:rPr lang="en-US" sz="2200" dirty="0"/>
              <a:t>?</a:t>
            </a:r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347012938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5942BA5E9A8F4C9537B635497C26F4" ma:contentTypeVersion="16" ma:contentTypeDescription="Een nieuw document maken." ma:contentTypeScope="" ma:versionID="824acc04fda63df97919832b425429f3">
  <xsd:schema xmlns:xsd="http://www.w3.org/2001/XMLSchema" xmlns:xs="http://www.w3.org/2001/XMLSchema" xmlns:p="http://schemas.microsoft.com/office/2006/metadata/properties" xmlns:ns2="d6f31471-695d-46c7-b2a7-e7da1a459c56" xmlns:ns3="571b90a3-6d26-4c62-89c5-23a3758dfc58" targetNamespace="http://schemas.microsoft.com/office/2006/metadata/properties" ma:root="true" ma:fieldsID="b7ded81e5a040a854edbb66caa0f207e" ns2:_="" ns3:_="">
    <xsd:import namespace="d6f31471-695d-46c7-b2a7-e7da1a459c56"/>
    <xsd:import namespace="571b90a3-6d26-4c62-89c5-23a3758dfc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f31471-695d-46c7-b2a7-e7da1a459c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Afbeeldingtags" ma:readOnly="false" ma:fieldId="{5cf76f15-5ced-4ddc-b409-7134ff3c332f}" ma:taxonomyMulti="true" ma:sspId="9115ee84-c194-4add-8ddb-ad54b768e1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b90a3-6d26-4c62-89c5-23a3758dfc5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55b4615e-7826-4a62-800e-c5908efaf2db}" ma:internalName="TaxCatchAll" ma:showField="CatchAllData" ma:web="571b90a3-6d26-4c62-89c5-23a3758dfc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f31471-695d-46c7-b2a7-e7da1a459c56">
      <Terms xmlns="http://schemas.microsoft.com/office/infopath/2007/PartnerControls"/>
    </lcf76f155ced4ddcb4097134ff3c332f>
    <TaxCatchAll xmlns="571b90a3-6d26-4c62-89c5-23a3758dfc58" xsi:nil="true"/>
  </documentManagement>
</p:properties>
</file>

<file path=customXml/itemProps1.xml><?xml version="1.0" encoding="utf-8"?>
<ds:datastoreItem xmlns:ds="http://schemas.openxmlformats.org/officeDocument/2006/customXml" ds:itemID="{0003F0D4-212F-447F-9278-58929CFB7D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f31471-695d-46c7-b2a7-e7da1a459c56"/>
    <ds:schemaRef ds:uri="571b90a3-6d26-4c62-89c5-23a3758dfc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C510C3-F1BF-4CF3-A097-77C420BCDA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E49794-7AB9-47A6-8816-C3D8D002B352}">
  <ds:schemaRefs>
    <ds:schemaRef ds:uri="http://schemas.microsoft.com/office/2006/metadata/properties"/>
    <ds:schemaRef ds:uri="http://schemas.microsoft.com/office/infopath/2007/PartnerControls"/>
    <ds:schemaRef ds:uri="d6f31471-695d-46c7-b2a7-e7da1a459c56"/>
    <ds:schemaRef ds:uri="571b90a3-6d26-4c62-89c5-23a3758dfc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487</Words>
  <Application>Microsoft Office PowerPoint</Application>
  <PresentationFormat>Breedbeeld</PresentationFormat>
  <Paragraphs>72</Paragraphs>
  <Slides>8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ICALT-observaties  Hoe kun je jouw ontwikkeling in leerkrachtvaardigheden zichtbaar maken?</vt:lpstr>
      <vt:lpstr>Na Icalt-observatie ontvang je de gemiddelde score op leerkrachtvaardigheden zie terugkoppeling van resultaten Icaltobservaties je mail </vt:lpstr>
      <vt:lpstr>in excel de gemiddelden opnemen</vt:lpstr>
      <vt:lpstr>en staafdiagram maken  via Insert en Charts bar</vt:lpstr>
      <vt:lpstr>Wat zegt deze data?</vt:lpstr>
      <vt:lpstr>In je mail staan de scores per indicator.</vt:lpstr>
      <vt:lpstr>Indicatoren zijn weer voorzien van voorbeelden  van concreet waarneembaar gedrag </vt:lpstr>
      <vt:lpstr>Eigen data verwerken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SLB periode B</dc:title>
  <dc:creator>Marjolein Buuren</dc:creator>
  <cp:lastModifiedBy>Arianne Liebe</cp:lastModifiedBy>
  <cp:revision>4</cp:revision>
  <dcterms:created xsi:type="dcterms:W3CDTF">2023-11-28T16:25:18Z</dcterms:created>
  <dcterms:modified xsi:type="dcterms:W3CDTF">2026-01-20T13:12:34Z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0x0101004C5942BA5E9A8F4C9537B635497C26F4</vt:lpwstr>
  </property>
</Properties>
</file>